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4"/>
  </p:sldMasterIdLst>
  <p:notesMasterIdLst>
    <p:notesMasterId r:id="rId38"/>
  </p:notesMasterIdLst>
  <p:sldIdLst>
    <p:sldId id="256" r:id="rId5"/>
    <p:sldId id="257" r:id="rId6"/>
    <p:sldId id="274" r:id="rId7"/>
    <p:sldId id="275" r:id="rId8"/>
    <p:sldId id="276" r:id="rId9"/>
    <p:sldId id="277" r:id="rId10"/>
    <p:sldId id="280" r:id="rId11"/>
    <p:sldId id="325" r:id="rId12"/>
    <p:sldId id="326" r:id="rId13"/>
    <p:sldId id="281" r:id="rId14"/>
    <p:sldId id="284" r:id="rId15"/>
    <p:sldId id="285" r:id="rId16"/>
    <p:sldId id="287" r:id="rId17"/>
    <p:sldId id="288" r:id="rId18"/>
    <p:sldId id="286" r:id="rId19"/>
    <p:sldId id="290" r:id="rId20"/>
    <p:sldId id="294" r:id="rId21"/>
    <p:sldId id="292" r:id="rId22"/>
    <p:sldId id="295" r:id="rId23"/>
    <p:sldId id="296" r:id="rId24"/>
    <p:sldId id="297" r:id="rId25"/>
    <p:sldId id="329" r:id="rId26"/>
    <p:sldId id="331" r:id="rId27"/>
    <p:sldId id="330" r:id="rId28"/>
    <p:sldId id="298" r:id="rId29"/>
    <p:sldId id="332" r:id="rId30"/>
    <p:sldId id="304" r:id="rId31"/>
    <p:sldId id="305" r:id="rId32"/>
    <p:sldId id="306" r:id="rId33"/>
    <p:sldId id="308" r:id="rId34"/>
    <p:sldId id="311" r:id="rId35"/>
    <p:sldId id="319" r:id="rId36"/>
    <p:sldId id="321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5"/>
    <p:restoredTop sz="94013"/>
  </p:normalViewPr>
  <p:slideViewPr>
    <p:cSldViewPr>
      <p:cViewPr>
        <p:scale>
          <a:sx n="76" d="100"/>
          <a:sy n="76" d="100"/>
        </p:scale>
        <p:origin x="328" y="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5B4923-1C6E-40B2-A004-DAB46AF33EE1}" type="datetimeFigureOut">
              <a:rPr lang="en-US"/>
              <a:pPr>
                <a:defRPr/>
              </a:pPr>
              <a:t>9/28/16</a:t>
            </a:fld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5C48A0-2704-4930-A198-30650032A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825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219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5C48A0-2704-4930-A198-30650032A5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6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D0B12597-A7FD-4D9E-8EC1-112E6421DC8A}" type="datetimeFigureOut">
              <a:rPr lang="en-US" smtClean="0"/>
              <a:pPr>
                <a:defRPr/>
              </a:pPr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B2545112-A9E1-40AC-B57B-4E435A9339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5801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0172AD-AD95-4832-B7BB-F82C6A4E27EA}" type="datetimeFigureOut">
              <a:rPr lang="en-US" smtClean="0"/>
              <a:pPr>
                <a:defRPr/>
              </a:pPr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670C1A0-54B8-4C14-87FC-06C56DA8ED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0172AD-AD95-4832-B7BB-F82C6A4E27EA}" type="datetimeFigureOut">
              <a:rPr lang="en-US" smtClean="0"/>
              <a:pPr>
                <a:defRPr/>
              </a:pPr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670C1A0-54B8-4C14-87FC-06C56DA8ED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0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0172AD-AD95-4832-B7BB-F82C6A4E27EA}" type="datetimeFigureOut">
              <a:rPr lang="en-US" smtClean="0"/>
              <a:pPr>
                <a:defRPr/>
              </a:pPr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670C1A0-54B8-4C14-87FC-06C56DA8ED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0172AD-AD95-4832-B7BB-F82C6A4E27EA}" type="datetimeFigureOut">
              <a:rPr lang="en-US" smtClean="0"/>
              <a:pPr>
                <a:defRPr/>
              </a:pPr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670C1A0-54B8-4C14-87FC-06C56DA8ED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41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0172AD-AD95-4832-B7BB-F82C6A4E27EA}" type="datetimeFigureOut">
              <a:rPr lang="en-US" smtClean="0"/>
              <a:pPr>
                <a:defRPr/>
              </a:pPr>
              <a:t>9/28/16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670C1A0-54B8-4C14-87FC-06C56DA8ED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59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0172AD-AD95-4832-B7BB-F82C6A4E27EA}" type="datetimeFigureOut">
              <a:rPr lang="en-US" smtClean="0"/>
              <a:pPr>
                <a:defRPr/>
              </a:pPr>
              <a:t>9/28/16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670C1A0-54B8-4C14-87FC-06C56DA8ED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45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fld id="{EA0D9087-D80C-4A72-BB77-E67A17C456F1}" type="datetimeFigureOut">
              <a:rPr lang="en-US" smtClean="0"/>
              <a:pPr>
                <a:defRPr/>
              </a:pPr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19AA03B-909F-420D-A7B6-898B1053C4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8328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C31D41-D40C-47B6-951A-0C3E231C333F}" type="datetimeFigureOut">
              <a:rPr lang="en-US" smtClean="0"/>
              <a:pPr>
                <a:defRPr/>
              </a:pPr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BE3CA7C-D9BA-4C62-9540-E8B5747629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698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2AA83B-46B4-4104-8663-8443D7DD966E}" type="datetimeFigureOut">
              <a:rPr lang="en-US" smtClean="0"/>
              <a:pPr>
                <a:defRPr/>
              </a:pPr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9B2E7ADD-5969-4A50-B7E0-C6EEF2A3F9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8169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47EF55-0F0D-4279-92E1-735F85B634C9}" type="datetimeFigureOut">
              <a:rPr lang="en-US" smtClean="0"/>
              <a:pPr>
                <a:defRPr/>
              </a:pPr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C1C298C1-6BB1-4BDA-AF6C-3BE1D32D3D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0880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C35D2-D6DE-4A70-A097-729261AED4B2}" type="datetimeFigureOut">
              <a:rPr lang="en-US" smtClean="0"/>
              <a:pPr>
                <a:defRPr/>
              </a:pPr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944BDD51-8412-4F7B-95C5-D4D53ECA25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4918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9818E-61E6-4C49-865A-138E8BD98A7F}" type="datetimeFigureOut">
              <a:rPr lang="en-US" smtClean="0"/>
              <a:pPr>
                <a:defRPr/>
              </a:pPr>
              <a:t>9/28/16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DBA8FABA-F579-4666-B227-A3305C3CD4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762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AE8B8-8681-4A17-A590-D0F97463E551}" type="datetimeFigureOut">
              <a:rPr lang="en-US" smtClean="0"/>
              <a:pPr>
                <a:defRPr/>
              </a:pPr>
              <a:t>9/28/16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1EC70FEE-23F9-4AA1-BB8D-6A46C9181B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387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64F521-078B-46DF-959B-EB5E9AC1E765}" type="datetimeFigureOut">
              <a:rPr lang="en-US" smtClean="0"/>
              <a:pPr>
                <a:defRPr/>
              </a:pPr>
              <a:t>9/28/16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884327A-04D1-4A49-B541-FFC61E9DDD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1328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50F109-15DF-4AC5-8BAA-E6D0E94C9FF6}" type="datetimeFigureOut">
              <a:rPr lang="en-US" smtClean="0"/>
              <a:pPr>
                <a:defRPr/>
              </a:pPr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AF987B31-A7FA-462E-B44E-4B63F4DF7B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9801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81263-7A9C-4CB8-B309-FED7FF5FD4C5}" type="datetimeFigureOut">
              <a:rPr lang="en-US" smtClean="0"/>
              <a:pPr>
                <a:defRPr/>
              </a:pPr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71C0418-32AC-4D47-9AE4-73CC38C991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2110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70172AD-AD95-4832-B7BB-F82C6A4E27EA}" type="datetimeFigureOut">
              <a:rPr lang="en-US" smtClean="0"/>
              <a:pPr>
                <a:defRPr/>
              </a:pPr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70C1A0-54B8-4C14-87FC-06C56DA8ED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5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ransition spd="slow">
    <p:checker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7200" dirty="0" smtClean="0">
                <a:solidFill>
                  <a:srgbClr val="FF0000"/>
                </a:solidFill>
              </a:rPr>
              <a:t>Unit 3</a:t>
            </a:r>
            <a:br>
              <a:rPr lang="en-US" altLang="en-US" sz="7200" dirty="0" smtClean="0">
                <a:solidFill>
                  <a:srgbClr val="FF0000"/>
                </a:solidFill>
              </a:rPr>
            </a:br>
            <a:r>
              <a:rPr lang="en-US" altLang="en-US" sz="7200" smtClean="0">
                <a:solidFill>
                  <a:srgbClr val="FF0000"/>
                </a:solidFill>
              </a:rPr>
              <a:t>Chapters 10 &amp; 11</a:t>
            </a:r>
            <a:endParaRPr lang="en-US" altLang="en-US" sz="7200" dirty="0" smtClean="0">
              <a:solidFill>
                <a:srgbClr val="FF0000"/>
              </a:solidFill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4800" smtClean="0">
                <a:solidFill>
                  <a:srgbClr val="0070C0"/>
                </a:solidFill>
              </a:rPr>
              <a:t>The Industrial Revolution Begins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spinning jenny and water-powered loom </a:t>
            </a:r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462608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37522"/>
            <a:ext cx="3886200" cy="252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90353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First Factories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US" sz="2000" dirty="0" smtClean="0"/>
              <a:t>The first factories were </a:t>
            </a:r>
            <a:r>
              <a:rPr lang="en-US" sz="2000" dirty="0"/>
              <a:t>built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(10) along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rivers as they provided a constant and cheap source of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energy</a:t>
            </a:r>
            <a:r>
              <a:rPr lang="en-US" sz="2000" dirty="0" smtClean="0"/>
              <a:t>.  However, when James Watt improved the steam engine, factories could use </a:t>
            </a:r>
            <a:r>
              <a:rPr lang="en-US" sz="2000" b="1" dirty="0" smtClean="0"/>
              <a:t>coal</a:t>
            </a:r>
            <a:r>
              <a:rPr lang="en-US" sz="2000" dirty="0" smtClean="0"/>
              <a:t> for power instead of water. </a:t>
            </a:r>
            <a:endParaRPr lang="en-US" sz="2000" dirty="0"/>
          </a:p>
        </p:txBody>
      </p:sp>
      <p:pic>
        <p:nvPicPr>
          <p:cNvPr id="73730" name="Picture 2" descr="https://sp.yimg.com/ib/th?id=JN.nqixiJqxAxtF7C3GlbcPoA&amp;pid=15.1&amp;P=0&amp;w=269.4.4&amp;h=161.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05300"/>
            <a:ext cx="34290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63721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Early Factory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13. Early factory workers came from </a:t>
            </a:r>
            <a:r>
              <a:rPr lang="en-US" b="1" dirty="0" smtClean="0"/>
              <a:t>rural</a:t>
            </a:r>
            <a:r>
              <a:rPr lang="en-US" dirty="0" smtClean="0"/>
              <a:t> areas where they had been kicked off of the land.  Many women and children also worked in the factories. </a:t>
            </a:r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449580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47725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Working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822418" cy="353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Working </a:t>
            </a:r>
            <a:r>
              <a:rPr lang="en-US" sz="2400" dirty="0" smtClean="0"/>
              <a:t>conditions in factories were much worse than they had been on farms:</a:t>
            </a:r>
          </a:p>
          <a:p>
            <a:pPr lvl="1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11a. People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were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forced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to work long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hours </a:t>
            </a:r>
          </a:p>
          <a:p>
            <a:pPr lvl="1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11b. sick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and/or injured workers were fired if unable to work</a:t>
            </a:r>
          </a:p>
          <a:p>
            <a:pPr lvl="1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11c. children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were forced to work in factories for long hours and little pay</a:t>
            </a:r>
          </a:p>
        </p:txBody>
      </p:sp>
    </p:spTree>
    <p:extLst>
      <p:ext uri="{BB962C8B-B14F-4D97-AF65-F5344CB8AC3E}">
        <p14:creationId xmlns:p14="http://schemas.microsoft.com/office/powerpoint/2010/main" val="135801220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Steam Locomotive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89200"/>
            <a:ext cx="8686800" cy="42164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Steam Locomotive transformed the British economy by creating a cycle: </a:t>
            </a:r>
          </a:p>
          <a:p>
            <a:pPr lvl="1"/>
            <a:r>
              <a:rPr lang="en-US" dirty="0" smtClean="0"/>
              <a:t>Building railroads provided many new jobs</a:t>
            </a:r>
          </a:p>
          <a:p>
            <a:pPr lvl="1"/>
            <a:r>
              <a:rPr lang="en-US" dirty="0" smtClean="0"/>
              <a:t>Less expensive transportation made goods cost less, meaning a bigger market.</a:t>
            </a:r>
          </a:p>
          <a:p>
            <a:pPr lvl="1"/>
            <a:r>
              <a:rPr lang="en-US" dirty="0" smtClean="0"/>
              <a:t>More sales meant more need for factories </a:t>
            </a:r>
          </a:p>
          <a:p>
            <a:pPr lvl="1"/>
            <a:r>
              <a:rPr lang="en-US" dirty="0" smtClean="0"/>
              <a:t>More factories meant more profit for factory owners </a:t>
            </a:r>
          </a:p>
          <a:p>
            <a:pPr lvl="1"/>
            <a:r>
              <a:rPr lang="en-US" dirty="0" smtClean="0"/>
              <a:t>More profits meant they could build more railroads and more factories</a:t>
            </a:r>
          </a:p>
          <a:p>
            <a:pPr lvl="1"/>
            <a:r>
              <a:rPr lang="en-US" dirty="0" smtClean="0"/>
              <a:t>IT GREW THEIR ECONOMY TREMENDOUSLY</a:t>
            </a:r>
            <a:r>
              <a:rPr lang="en-US" dirty="0" smtClean="0"/>
              <a:t>!</a:t>
            </a:r>
          </a:p>
          <a:p>
            <a:pPr lvl="1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12. It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helped the economy by increasing demand by providing cheaper transportation of goods 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2518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Great Britain’s Secret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365218" cy="3530600"/>
          </a:xfrm>
        </p:spPr>
        <p:txBody>
          <a:bodyPr/>
          <a:lstStyle/>
          <a:p>
            <a:r>
              <a:rPr lang="en-US" sz="2400" dirty="0" smtClean="0"/>
              <a:t>Great </a:t>
            </a:r>
            <a:r>
              <a:rPr lang="en-US" sz="2400" dirty="0" smtClean="0"/>
              <a:t>Britain enjoyed the fact that they were the leaders of the I.R. and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13. p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assed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laws to prevent the exporting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of industrial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inventions</a:t>
            </a:r>
            <a:r>
              <a:rPr lang="en-US" sz="2400" dirty="0" smtClean="0"/>
              <a:t> in hopes to keep the I.R. from spreading to other nations.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3511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81" y="0"/>
            <a:ext cx="93160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68173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5 Factors for Industrialization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5 factors that any nations that is industrializing must have are: 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14A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 Land (natural resources)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14B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 Labor (workers)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14C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 Capital (money and equipment)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14D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 Technology 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14E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 Stable Government (NO REVOLUTIONS!)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531613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970" y="2286000"/>
            <a:ext cx="4579155" cy="426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</a:t>
            </a:r>
            <a:r>
              <a:rPr lang="en-US" sz="2400" dirty="0" smtClean="0"/>
              <a:t>jobs increasingly moved to the factories, people increasingly moved to the cities.  People moving from </a:t>
            </a:r>
            <a:r>
              <a:rPr lang="en-US" sz="2400" b="1" dirty="0" smtClean="0"/>
              <a:t>rural </a:t>
            </a:r>
            <a:r>
              <a:rPr lang="en-US" sz="2400" dirty="0" smtClean="0"/>
              <a:t>areas to </a:t>
            </a:r>
            <a:r>
              <a:rPr lang="en-US" sz="2400" b="1" dirty="0" smtClean="0"/>
              <a:t>urban </a:t>
            </a:r>
            <a:r>
              <a:rPr lang="en-US" sz="2400" dirty="0" smtClean="0"/>
              <a:t>areas is called urbanization</a:t>
            </a:r>
            <a:r>
              <a:rPr lang="en-US" sz="2400" dirty="0" smtClean="0"/>
              <a:t>.</a:t>
            </a:r>
          </a:p>
          <a:p>
            <a:pPr marL="342900" lvl="1" indent="-342900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15. It caused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overcrowding issues in cities as people continued to move there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7" y="3871912"/>
            <a:ext cx="3700463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7323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Emerging Social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</a:t>
            </a:r>
            <a:r>
              <a:rPr lang="en-US" sz="2800" dirty="0" smtClean="0"/>
              <a:t>new social classes emerged during the Industrial Revolution, the industrial working class (proletariat) and the industrial middle class (different than bourgeoisie).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912602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53373"/>
            <a:ext cx="6912718" cy="868362"/>
          </a:xfrm>
        </p:spPr>
        <p:txBody>
          <a:bodyPr rtlCol="0"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2"/>
                </a:solidFill>
              </a:rPr>
              <a:t>Section 1: Dawn of the Industrial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73842"/>
            <a:ext cx="8763000" cy="5486400"/>
          </a:xfrm>
        </p:spPr>
        <p:txBody>
          <a:bodyPr>
            <a:normAutofit/>
          </a:bodyPr>
          <a:lstStyle/>
          <a:p>
            <a:pPr marL="571500" indent="-5715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 smtClean="0"/>
              <a:t>The Industrial Revolution was </a:t>
            </a:r>
            <a:r>
              <a:rPr lang="en-US" altLang="en-US" sz="2400" dirty="0" smtClean="0"/>
              <a:t>(2) </a:t>
            </a:r>
            <a:r>
              <a:rPr lang="en-US" altLang="en-US" sz="2400" dirty="0" smtClean="0">
                <a:solidFill>
                  <a:srgbClr val="0070C0"/>
                </a:solidFill>
              </a:rPr>
              <a:t>human and animal </a:t>
            </a:r>
            <a:r>
              <a:rPr lang="en-US" altLang="en-US" sz="2400" dirty="0" smtClean="0">
                <a:solidFill>
                  <a:srgbClr val="0070C0"/>
                </a:solidFill>
              </a:rPr>
              <a:t>power </a:t>
            </a:r>
            <a:r>
              <a:rPr lang="en-US" altLang="en-US" sz="2400" dirty="0" smtClean="0">
                <a:solidFill>
                  <a:srgbClr val="0070C0"/>
                </a:solidFill>
              </a:rPr>
              <a:t>being replaced by new power sources</a:t>
            </a:r>
            <a:r>
              <a:rPr lang="en-US" altLang="en-US" sz="2400" dirty="0" smtClean="0"/>
              <a:t>.  </a:t>
            </a:r>
            <a:r>
              <a:rPr lang="en-US" altLang="en-US" sz="2400" dirty="0" smtClean="0"/>
              <a:t>Economies began to shift from farming to </a:t>
            </a:r>
            <a:r>
              <a:rPr lang="en-US" altLang="en-US" sz="2400" b="1" dirty="0" smtClean="0"/>
              <a:t>manufacturing</a:t>
            </a:r>
            <a:r>
              <a:rPr lang="en-US" altLang="en-US" sz="2400" dirty="0" smtClean="0"/>
              <a:t> (creating products in factories).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40" y="4049183"/>
            <a:ext cx="28003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39" y="3990444"/>
            <a:ext cx="3840338" cy="259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SMARTInkShape-Group36"/>
          <p:cNvGrpSpPr/>
          <p:nvPr/>
        </p:nvGrpSpPr>
        <p:grpSpPr>
          <a:xfrm>
            <a:off x="2087015" y="2731957"/>
            <a:ext cx="5600863" cy="232499"/>
            <a:chOff x="2087015" y="2731957"/>
            <a:chExt cx="5600863" cy="232499"/>
          </a:xfrm>
        </p:grpSpPr>
        <p:sp>
          <p:nvSpPr>
            <p:cNvPr id="4" name="SMARTInkShape-76"/>
            <p:cNvSpPr/>
            <p:nvPr/>
          </p:nvSpPr>
          <p:spPr>
            <a:xfrm>
              <a:off x="7674718" y="2964217"/>
              <a:ext cx="13160" cy="239"/>
            </a:xfrm>
            <a:custGeom>
              <a:avLst/>
              <a:gdLst/>
              <a:ahLst/>
              <a:cxnLst/>
              <a:rect l="0" t="0" r="0" b="0"/>
              <a:pathLst>
                <a:path w="13160" h="239">
                  <a:moveTo>
                    <a:pt x="13159" y="0"/>
                  </a:moveTo>
                  <a:lnTo>
                    <a:pt x="0" y="2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7"/>
            <p:cNvSpPr/>
            <p:nvPr/>
          </p:nvSpPr>
          <p:spPr>
            <a:xfrm>
              <a:off x="2087015" y="2731957"/>
              <a:ext cx="75966" cy="163404"/>
            </a:xfrm>
            <a:custGeom>
              <a:avLst/>
              <a:gdLst/>
              <a:ahLst/>
              <a:cxnLst/>
              <a:rect l="0" t="0" r="0" b="0"/>
              <a:pathLst>
                <a:path w="75966" h="163404">
                  <a:moveTo>
                    <a:pt x="75965" y="163403"/>
                  </a:moveTo>
                  <a:lnTo>
                    <a:pt x="75243" y="162622"/>
                  </a:lnTo>
                  <a:lnTo>
                    <a:pt x="73229" y="154401"/>
                  </a:lnTo>
                  <a:lnTo>
                    <a:pt x="66314" y="145047"/>
                  </a:lnTo>
                  <a:lnTo>
                    <a:pt x="64299" y="136598"/>
                  </a:lnTo>
                  <a:lnTo>
                    <a:pt x="57384" y="127195"/>
                  </a:lnTo>
                  <a:lnTo>
                    <a:pt x="56487" y="121292"/>
                  </a:lnTo>
                  <a:lnTo>
                    <a:pt x="55370" y="119732"/>
                  </a:lnTo>
                  <a:lnTo>
                    <a:pt x="53632" y="118692"/>
                  </a:lnTo>
                  <a:lnTo>
                    <a:pt x="51481" y="117999"/>
                  </a:lnTo>
                  <a:lnTo>
                    <a:pt x="50048" y="116545"/>
                  </a:lnTo>
                  <a:lnTo>
                    <a:pt x="48455" y="112283"/>
                  </a:lnTo>
                  <a:lnTo>
                    <a:pt x="46440" y="101463"/>
                  </a:lnTo>
                  <a:lnTo>
                    <a:pt x="36171" y="87946"/>
                  </a:lnTo>
                  <a:lnTo>
                    <a:pt x="33888" y="85596"/>
                  </a:lnTo>
                  <a:lnTo>
                    <a:pt x="31350" y="80338"/>
                  </a:lnTo>
                  <a:lnTo>
                    <a:pt x="29722" y="73618"/>
                  </a:lnTo>
                  <a:lnTo>
                    <a:pt x="23263" y="65162"/>
                  </a:lnTo>
                  <a:lnTo>
                    <a:pt x="20769" y="55758"/>
                  </a:lnTo>
                  <a:lnTo>
                    <a:pt x="12736" y="46562"/>
                  </a:lnTo>
                  <a:lnTo>
                    <a:pt x="11839" y="40846"/>
                  </a:lnTo>
                  <a:lnTo>
                    <a:pt x="11573" y="32868"/>
                  </a:lnTo>
                  <a:lnTo>
                    <a:pt x="8865" y="27138"/>
                  </a:lnTo>
                  <a:lnTo>
                    <a:pt x="5347" y="21284"/>
                  </a:lnTo>
                  <a:lnTo>
                    <a:pt x="2642" y="9976"/>
                  </a:lnTo>
                  <a:lnTo>
                    <a:pt x="2564" y="487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Industrial Capitalism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Industrial </a:t>
            </a:r>
            <a:r>
              <a:rPr lang="en-US" sz="2400" b="1" dirty="0" smtClean="0"/>
              <a:t>Capitalism</a:t>
            </a:r>
            <a:r>
              <a:rPr lang="en-US" sz="2400" dirty="0" smtClean="0"/>
              <a:t> was a shift from economies based on trade to economies based on manufacturing and industry.  The goal of any kind of capitalism is to make a </a:t>
            </a:r>
            <a:r>
              <a:rPr lang="en-US" sz="2400" b="1" dirty="0" smtClean="0"/>
              <a:t>profit</a:t>
            </a:r>
            <a:r>
              <a:rPr lang="en-US" sz="2400" dirty="0" smtClean="0"/>
              <a:t>.  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(16) middle class </a:t>
            </a:r>
            <a:r>
              <a:rPr lang="en-US" sz="2400" dirty="0" smtClean="0"/>
              <a:t>benefited most from the industrialization of the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420725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Factory Life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6908018" cy="398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Life </a:t>
            </a:r>
            <a:r>
              <a:rPr lang="en-US" sz="2400" dirty="0" smtClean="0"/>
              <a:t>was bad for the factory workers.</a:t>
            </a:r>
          </a:p>
          <a:p>
            <a:pPr lvl="1"/>
            <a:r>
              <a:rPr lang="en-US" sz="2400" dirty="0" smtClean="0"/>
              <a:t>Exhausted workers were often injured</a:t>
            </a:r>
          </a:p>
          <a:p>
            <a:pPr lvl="1"/>
            <a:r>
              <a:rPr lang="en-US" sz="2400" dirty="0" smtClean="0"/>
              <a:t>Sick or injured workers were often fired</a:t>
            </a:r>
          </a:p>
          <a:p>
            <a:pPr lvl="1"/>
            <a:r>
              <a:rPr lang="en-US" sz="2400" dirty="0" smtClean="0"/>
              <a:t>Women </a:t>
            </a:r>
            <a:r>
              <a:rPr lang="en-US" sz="2400" dirty="0" smtClean="0"/>
              <a:t>were hired, which caused neglect of “normal” home duties</a:t>
            </a:r>
          </a:p>
          <a:p>
            <a:pPr lvl="1"/>
            <a:r>
              <a:rPr lang="en-US" sz="2400" dirty="0" smtClean="0"/>
              <a:t>Children/orphans </a:t>
            </a:r>
            <a:r>
              <a:rPr lang="en-US" sz="2400" dirty="0" smtClean="0"/>
              <a:t>were often hired due to their small </a:t>
            </a:r>
            <a:r>
              <a:rPr lang="en-US" sz="2400" dirty="0" smtClean="0"/>
              <a:t>size</a:t>
            </a:r>
          </a:p>
          <a:p>
            <a:pPr lvl="2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17. Their small size was an advantage in many situations.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2038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211230" cy="709865"/>
          </a:xfrm>
        </p:spPr>
        <p:txBody>
          <a:bodyPr/>
          <a:lstStyle/>
          <a:p>
            <a:pPr algn="ctr"/>
            <a:r>
              <a:rPr lang="en-US" dirty="0" smtClean="0"/>
              <a:t>Positive Impacts </a:t>
            </a:r>
            <a:r>
              <a:rPr lang="en-US" smtClean="0"/>
              <a:t>of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365218" cy="3987800"/>
          </a:xfrm>
        </p:spPr>
        <p:txBody>
          <a:bodyPr>
            <a:normAutofit/>
          </a:bodyPr>
          <a:lstStyle/>
          <a:p>
            <a:pPr lvl="1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18a. new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, practical inventions were being created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18b. a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larger middle class developed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18c. the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population boom meant a greater demand for goods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0550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bandon%20rights%20at%20corporate%20gate%20cartoon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4" y="0"/>
            <a:ext cx="8952106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5895429"/>
            <a:ext cx="8374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impact and/or reaction is the artist attempting to trigger?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83661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Political Cartoon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7591760" cy="42164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To what political event or idea is the cartoon referring? </a:t>
            </a:r>
          </a:p>
          <a:p>
            <a:r>
              <a:rPr lang="en-US" sz="2400" dirty="0"/>
              <a:t>What key person(s) are targeted in the cartoon? </a:t>
            </a:r>
          </a:p>
          <a:p>
            <a:r>
              <a:rPr lang="en-US" sz="2400" dirty="0"/>
              <a:t>How has the artist depicted these people? Are they distorted in any way? Does </a:t>
            </a:r>
          </a:p>
          <a:p>
            <a:r>
              <a:rPr lang="en-US" sz="2400" dirty="0"/>
              <a:t>the artist’s portrayal of characters cast them in a negative or positive light? </a:t>
            </a:r>
          </a:p>
          <a:p>
            <a:r>
              <a:rPr lang="en-US" sz="2400" dirty="0" smtClean="0"/>
              <a:t>What </a:t>
            </a:r>
            <a:r>
              <a:rPr lang="en-US" sz="2400" dirty="0"/>
              <a:t>is the message of the cartoon? </a:t>
            </a:r>
            <a:endParaRPr lang="en-US" sz="2400" dirty="0" smtClean="0"/>
          </a:p>
          <a:p>
            <a:r>
              <a:rPr lang="en-US" sz="2400" dirty="0" smtClean="0"/>
              <a:t>What </a:t>
            </a:r>
            <a:r>
              <a:rPr lang="en-US" sz="2400" dirty="0"/>
              <a:t>impact and/or reaction is the artist attempting to trigger?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4907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Rise of Socialism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Socialism </a:t>
            </a:r>
            <a:r>
              <a:rPr lang="en-US" sz="2000" dirty="0" smtClean="0"/>
              <a:t>is a type of economic system where society (government) owns the means of productions (factories, land, </a:t>
            </a:r>
            <a:r>
              <a:rPr lang="en-US" sz="2000" dirty="0" err="1" smtClean="0"/>
              <a:t>etc</a:t>
            </a:r>
            <a:r>
              <a:rPr lang="en-US" sz="2000" dirty="0" smtClean="0"/>
              <a:t>…)</a:t>
            </a:r>
          </a:p>
          <a:p>
            <a:r>
              <a:rPr lang="en-US" sz="2000" dirty="0" smtClean="0"/>
              <a:t>Many workers and others believed that since the workers provided the labor, they should own the factories</a:t>
            </a:r>
            <a:r>
              <a:rPr lang="en-US" sz="2000" dirty="0" smtClean="0"/>
              <a:t>.</a:t>
            </a:r>
          </a:p>
          <a:p>
            <a:pPr marL="342900" lvl="1" indent="-342900"/>
            <a:r>
              <a:rPr lang="en-US" sz="2000" b="1" dirty="0" smtClean="0">
                <a:solidFill>
                  <a:schemeClr val="accent1"/>
                </a:solidFill>
              </a:rPr>
              <a:t>19. Society </a:t>
            </a:r>
            <a:r>
              <a:rPr lang="en-US" sz="2000" b="1" dirty="0">
                <a:solidFill>
                  <a:schemeClr val="accent1"/>
                </a:solidFill>
              </a:rPr>
              <a:t>collectively should own all means of production instead of </a:t>
            </a:r>
            <a:r>
              <a:rPr lang="en-US" sz="2000" b="1" dirty="0" smtClean="0">
                <a:solidFill>
                  <a:schemeClr val="accent1"/>
                </a:solidFill>
              </a:rPr>
              <a:t>individuals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8550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Capitalism v. Socialism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Capitalism</a:t>
            </a:r>
            <a:r>
              <a:rPr lang="en-US" sz="2000" dirty="0" smtClean="0"/>
              <a:t>: an </a:t>
            </a:r>
            <a:r>
              <a:rPr lang="en-US" sz="2000" dirty="0"/>
              <a:t>economic and political system in which a country's trade and industry are controlled by private owners for profit, rather than by the state</a:t>
            </a:r>
            <a:r>
              <a:rPr lang="en-US" sz="2000" dirty="0" smtClean="0"/>
              <a:t>.</a:t>
            </a:r>
          </a:p>
          <a:p>
            <a:pPr marL="342900" lvl="1" indent="-342900"/>
            <a:r>
              <a:rPr lang="en-US" sz="2000" dirty="0" smtClean="0"/>
              <a:t>The difference between capitalism and socialism</a:t>
            </a:r>
            <a:r>
              <a:rPr lang="en-US" sz="2000" dirty="0" smtClean="0">
                <a:solidFill>
                  <a:schemeClr val="tx1"/>
                </a:solidFill>
              </a:rPr>
              <a:t> is </a:t>
            </a:r>
            <a:r>
              <a:rPr lang="en-US" sz="2000" b="1" dirty="0" smtClean="0">
                <a:solidFill>
                  <a:schemeClr val="accent1"/>
                </a:solidFill>
              </a:rPr>
              <a:t>(20) Private </a:t>
            </a:r>
            <a:r>
              <a:rPr lang="en-US" sz="2000" b="1" dirty="0">
                <a:solidFill>
                  <a:schemeClr val="accent1"/>
                </a:solidFill>
              </a:rPr>
              <a:t>versus public ownership of industry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880606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Pioneers and Entrepreneurs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970" y="2133600"/>
            <a:ext cx="7517618" cy="4140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Henry </a:t>
            </a:r>
            <a:r>
              <a:rPr lang="en-US" sz="2400" b="1" dirty="0" smtClean="0"/>
              <a:t>Bessemer</a:t>
            </a:r>
            <a:r>
              <a:rPr lang="en-US" sz="2400" dirty="0" smtClean="0"/>
              <a:t> – </a:t>
            </a:r>
            <a:r>
              <a:rPr lang="en-US" sz="2400" b="1" dirty="0" smtClean="0"/>
              <a:t>patented</a:t>
            </a:r>
            <a:r>
              <a:rPr lang="en-US" sz="2400" dirty="0" smtClean="0"/>
              <a:t> a new process for making high-quality steel called the Bessemer Process.  </a:t>
            </a:r>
            <a:endParaRPr lang="en-US" sz="2400" dirty="0" smtClean="0"/>
          </a:p>
          <a:p>
            <a:pPr lvl="1"/>
            <a:r>
              <a:rPr lang="en-US" sz="2000" b="1" dirty="0" smtClean="0">
                <a:solidFill>
                  <a:schemeClr val="accent1"/>
                </a:solidFill>
              </a:rPr>
              <a:t>(22) It </a:t>
            </a:r>
            <a:r>
              <a:rPr lang="en-US" sz="2000" b="1" dirty="0">
                <a:solidFill>
                  <a:schemeClr val="accent1"/>
                </a:solidFill>
              </a:rPr>
              <a:t>purified iron in such a way that created a stronger, lighter, durable </a:t>
            </a:r>
            <a:r>
              <a:rPr lang="en-US" sz="2000" b="1" dirty="0" smtClean="0">
                <a:solidFill>
                  <a:schemeClr val="accent1"/>
                </a:solidFill>
              </a:rPr>
              <a:t>steel</a:t>
            </a:r>
            <a:endParaRPr lang="en-US" sz="2000" dirty="0" smtClean="0"/>
          </a:p>
          <a:p>
            <a:r>
              <a:rPr lang="en-US" sz="2400" b="1" dirty="0" smtClean="0">
                <a:solidFill>
                  <a:schemeClr val="accent1"/>
                </a:solidFill>
              </a:rPr>
              <a:t>(21) Thomas </a:t>
            </a:r>
            <a:r>
              <a:rPr lang="en-US" sz="2400" b="1" dirty="0" smtClean="0">
                <a:solidFill>
                  <a:schemeClr val="accent1"/>
                </a:solidFill>
              </a:rPr>
              <a:t>Edison </a:t>
            </a:r>
            <a:r>
              <a:rPr lang="en-US" sz="2400" dirty="0" smtClean="0"/>
              <a:t>– created the incandescent light-bulb</a:t>
            </a:r>
          </a:p>
          <a:p>
            <a:r>
              <a:rPr lang="en-US" sz="2400" b="1" dirty="0" smtClean="0"/>
              <a:t>Wright brothers </a:t>
            </a:r>
            <a:r>
              <a:rPr lang="en-US" sz="2400" dirty="0" smtClean="0"/>
              <a:t>– responsible for the first flight in Kitty Hawk, North Carolina</a:t>
            </a:r>
          </a:p>
          <a:p>
            <a:r>
              <a:rPr lang="en-US" sz="2400" b="1" dirty="0" smtClean="0"/>
              <a:t>Henry Ford</a:t>
            </a:r>
            <a:r>
              <a:rPr lang="en-US" sz="2400" dirty="0" smtClean="0"/>
              <a:t> – (yes, the founder of Ford)</a:t>
            </a:r>
            <a:r>
              <a:rPr lang="en-US" sz="2400" b="1" dirty="0" smtClean="0"/>
              <a:t> </a:t>
            </a:r>
            <a:r>
              <a:rPr lang="en-US" sz="2400" dirty="0" smtClean="0"/>
              <a:t>he is responsible for the </a:t>
            </a:r>
            <a:r>
              <a:rPr lang="en-US" sz="2400" b="1" dirty="0" smtClean="0"/>
              <a:t>assembly line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4865479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13" y="571500"/>
            <a:ext cx="2238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0" y="3716752"/>
            <a:ext cx="4155031" cy="282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81" y="3716752"/>
            <a:ext cx="3956837" cy="282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843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about the other countries?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smtClean="0"/>
              <a:t>countries that did not industrialize, like Spain, Portugal, and Russia, provided the industrial nations with food and </a:t>
            </a:r>
            <a:r>
              <a:rPr lang="en-US" b="1" dirty="0" smtClean="0"/>
              <a:t>raw materials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They </a:t>
            </a:r>
            <a:r>
              <a:rPr lang="en-US" dirty="0" smtClean="0"/>
              <a:t>did not industrialize because these nations were less advanced politically and technologically. </a:t>
            </a:r>
            <a:endParaRPr lang="en-US" dirty="0" smtClean="0"/>
          </a:p>
          <a:p>
            <a:pPr marL="342900" lvl="1" indent="-342900"/>
            <a:r>
              <a:rPr lang="en-US" sz="1800" b="1" dirty="0" smtClean="0">
                <a:solidFill>
                  <a:schemeClr val="accent1"/>
                </a:solidFill>
              </a:rPr>
              <a:t>(23) Industrial </a:t>
            </a:r>
            <a:r>
              <a:rPr lang="en-US" sz="1800" b="1" dirty="0">
                <a:solidFill>
                  <a:schemeClr val="accent1"/>
                </a:solidFill>
              </a:rPr>
              <a:t>nations turned raw material from non-industrial nations into manufactured goods. </a:t>
            </a:r>
            <a:endParaRPr lang="en-US" sz="20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4735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did it begin?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2. The Industrial Revolution began in Great Britain.  </a:t>
            </a:r>
            <a:endParaRPr lang="en-US" sz="2400" dirty="0" smtClean="0"/>
          </a:p>
          <a:p>
            <a:r>
              <a:rPr lang="en-US" sz="2400" dirty="0" smtClean="0"/>
              <a:t>Great Britain had (3) </a:t>
            </a:r>
            <a:r>
              <a:rPr lang="en-US" sz="2400" dirty="0" smtClean="0">
                <a:solidFill>
                  <a:srgbClr val="0070C0"/>
                </a:solidFill>
              </a:rPr>
              <a:t>an ample supply of labor and natural resources.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71584"/>
            <a:ext cx="7696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35160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Communist Manifesto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31. Karl Marx (with the help of Frederick Ingles) wrote </a:t>
            </a:r>
            <a:r>
              <a:rPr lang="en-US" b="1" dirty="0" smtClean="0"/>
              <a:t>The Communist Manifesto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571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1400" y="3331170"/>
            <a:ext cx="4191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24. The main idea of the Communist Manifesto is that the proletariat must </a:t>
            </a:r>
            <a:r>
              <a:rPr lang="en-US" sz="2800" b="1" dirty="0">
                <a:solidFill>
                  <a:schemeClr val="accent1"/>
                </a:solidFill>
              </a:rPr>
              <a:t>unite to overthrow the </a:t>
            </a:r>
            <a:r>
              <a:rPr lang="en-US" sz="2800" b="1" dirty="0" smtClean="0">
                <a:solidFill>
                  <a:schemeClr val="accent1"/>
                </a:solidFill>
              </a:rPr>
              <a:t>bourgeoisie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7377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35. A trade union, or labor union, is when workers organize to demand certain rights (fair wages, shorter working hours, safer conditions, </a:t>
            </a:r>
            <a:r>
              <a:rPr lang="en-US" dirty="0" err="1" smtClean="0"/>
              <a:t>etc</a:t>
            </a:r>
            <a:r>
              <a:rPr lang="en-US" dirty="0" smtClean="0"/>
              <a:t>…)</a:t>
            </a:r>
          </a:p>
          <a:p>
            <a:r>
              <a:rPr lang="en-US" dirty="0" smtClean="0"/>
              <a:t>Labor unions developed during the Industrial Revolution to </a:t>
            </a:r>
            <a:r>
              <a:rPr lang="en-US" b="1" dirty="0" smtClean="0">
                <a:solidFill>
                  <a:schemeClr val="accent1"/>
                </a:solidFill>
              </a:rPr>
              <a:t>(25) improve </a:t>
            </a:r>
            <a:r>
              <a:rPr lang="en-US" b="1" dirty="0">
                <a:solidFill>
                  <a:schemeClr val="accent1"/>
                </a:solidFill>
              </a:rPr>
              <a:t>working conditions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366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Feminism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212818" cy="353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</a:t>
            </a:r>
            <a:r>
              <a:rPr lang="en-US" sz="2400" dirty="0" smtClean="0"/>
              <a:t>women gained more independence, </a:t>
            </a:r>
            <a:r>
              <a:rPr lang="en-US" sz="2400" b="1" dirty="0" smtClean="0"/>
              <a:t>feminism</a:t>
            </a:r>
            <a:r>
              <a:rPr lang="en-US" sz="2400" dirty="0" smtClean="0"/>
              <a:t> began to grow.  Feminism is the movement for women’s rights.  It’s main goal was </a:t>
            </a:r>
            <a:r>
              <a:rPr lang="en-US" sz="2400" b="1" dirty="0" smtClean="0">
                <a:solidFill>
                  <a:schemeClr val="accent1"/>
                </a:solidFill>
              </a:rPr>
              <a:t>(26) social equality in America </a:t>
            </a:r>
            <a:r>
              <a:rPr lang="en-US" sz="2400" dirty="0" smtClean="0"/>
              <a:t>based on the idea of Natural Rights.  It began as a push for the right of women to hold property.  </a:t>
            </a:r>
          </a:p>
          <a:p>
            <a:r>
              <a:rPr lang="en-US" sz="2400" dirty="0" smtClean="0"/>
              <a:t>However</a:t>
            </a:r>
            <a:r>
              <a:rPr lang="en-US" sz="2400" dirty="0" smtClean="0"/>
              <a:t>, it also included </a:t>
            </a:r>
            <a:r>
              <a:rPr lang="en-US" sz="2400" b="1" dirty="0" smtClean="0"/>
              <a:t>women’s suffrage.  Suffrage </a:t>
            </a:r>
            <a:r>
              <a:rPr lang="en-US" sz="2400" dirty="0" smtClean="0"/>
              <a:t>is the right to vote.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825310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Public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6984218" cy="353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Public </a:t>
            </a:r>
            <a:r>
              <a:rPr lang="en-US" sz="2400" dirty="0" smtClean="0"/>
              <a:t>education began to grow for three reasons: 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27a. Factories </a:t>
            </a:r>
            <a:r>
              <a:rPr lang="en-US" sz="2400" b="1" dirty="0">
                <a:solidFill>
                  <a:schemeClr val="accent1"/>
                </a:solidFill>
              </a:rPr>
              <a:t>needed better trained workers to work new technology 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27b. The </a:t>
            </a:r>
            <a:r>
              <a:rPr lang="en-US" sz="2400" b="1" dirty="0">
                <a:solidFill>
                  <a:schemeClr val="accent1"/>
                </a:solidFill>
              </a:rPr>
              <a:t>rise of democracy demanded a more literate voting population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27c. Countries </a:t>
            </a:r>
            <a:r>
              <a:rPr lang="en-US" sz="2400" b="1" dirty="0">
                <a:solidFill>
                  <a:schemeClr val="accent1"/>
                </a:solidFill>
              </a:rPr>
              <a:t>were instilling a since of nationalism in their young population</a:t>
            </a:r>
          </a:p>
        </p:txBody>
      </p:sp>
    </p:spTree>
    <p:extLst>
      <p:ext uri="{BB962C8B-B14F-4D97-AF65-F5344CB8AC3E}">
        <p14:creationId xmlns:p14="http://schemas.microsoft.com/office/powerpoint/2010/main" val="17602790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Factors </a:t>
            </a:r>
            <a:r>
              <a:rPr lang="en-US" dirty="0" smtClean="0"/>
              <a:t>that Contributed to the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89200"/>
            <a:ext cx="8686800" cy="406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4</a:t>
            </a:r>
            <a:r>
              <a:rPr lang="en-US" sz="2800" dirty="0" smtClean="0">
                <a:solidFill>
                  <a:srgbClr val="0070C0"/>
                </a:solidFill>
              </a:rPr>
              <a:t>. </a:t>
            </a:r>
            <a:r>
              <a:rPr lang="en-US" sz="2800" dirty="0" smtClean="0">
                <a:solidFill>
                  <a:srgbClr val="0070C0"/>
                </a:solidFill>
              </a:rPr>
              <a:t>The </a:t>
            </a:r>
            <a:r>
              <a:rPr lang="en-US" sz="2800" b="1" dirty="0" smtClean="0">
                <a:solidFill>
                  <a:srgbClr val="0070C0"/>
                </a:solidFill>
              </a:rPr>
              <a:t>Agricultural Revolution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--- the creation of new equipment (John Deere), the introduction of new crops (potato/corn), and other factors meant that more people could be fed for less. </a:t>
            </a:r>
          </a:p>
          <a:p>
            <a:pPr marL="0" indent="0">
              <a:buNone/>
            </a:pPr>
            <a:r>
              <a:rPr lang="en-US" sz="2800" dirty="0" smtClean="0"/>
              <a:t>This</a:t>
            </a:r>
            <a:r>
              <a:rPr lang="en-US" sz="2800" dirty="0" smtClean="0"/>
              <a:t>, along with new medicine and advances in science,  helped spark a population boom.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431780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</a:t>
            </a:r>
            <a:r>
              <a:rPr lang="en-US" dirty="0" smtClean="0"/>
              <a:t>actors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03418" cy="4572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/>
              <a:t>growth in population provided </a:t>
            </a:r>
            <a:r>
              <a:rPr lang="en-US" sz="2800" b="1" dirty="0" smtClean="0"/>
              <a:t>labor</a:t>
            </a:r>
            <a:r>
              <a:rPr lang="en-US" sz="2800" dirty="0" smtClean="0"/>
              <a:t> (workers) for the new factories.</a:t>
            </a:r>
          </a:p>
          <a:p>
            <a:r>
              <a:rPr lang="en-US" sz="2800" dirty="0" smtClean="0"/>
              <a:t>When </a:t>
            </a:r>
            <a:r>
              <a:rPr lang="en-US" sz="2800" b="1" dirty="0" smtClean="0"/>
              <a:t>Parliament</a:t>
            </a:r>
            <a:r>
              <a:rPr lang="en-US" sz="2800" dirty="0" smtClean="0"/>
              <a:t> passed (5.) </a:t>
            </a:r>
            <a:r>
              <a:rPr lang="en-US" sz="2800" b="1" dirty="0" smtClean="0"/>
              <a:t>enclosure movement laws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0070C0"/>
                </a:solidFill>
              </a:rPr>
              <a:t>laws that allowed large landowners to fence off land shared by peasants</a:t>
            </a:r>
            <a:r>
              <a:rPr lang="en-US" sz="2800" dirty="0" smtClean="0"/>
              <a:t>), the peasants were forced to move to the city and work in the factories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(6) </a:t>
            </a:r>
            <a:r>
              <a:rPr lang="en-US" sz="2800" b="1" dirty="0" smtClean="0">
                <a:solidFill>
                  <a:srgbClr val="0070C0"/>
                </a:solidFill>
              </a:rPr>
              <a:t>enclosure movement </a:t>
            </a:r>
            <a:r>
              <a:rPr lang="en-US" sz="2800" dirty="0" smtClean="0"/>
              <a:t>is an example of a “pull” factor for migration to industrial cities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915483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05773"/>
            <a:ext cx="6343672" cy="709865"/>
          </a:xfrm>
        </p:spPr>
        <p:txBody>
          <a:bodyPr/>
          <a:lstStyle/>
          <a:p>
            <a:pPr algn="ctr"/>
            <a:r>
              <a:rPr lang="en-US" dirty="0" smtClean="0"/>
              <a:t>Factors that contributed to the start of the 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670018" cy="3530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7a. The increasing development of new technology and machines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7b. A continuously growing population throughout all of Europe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7c. The Agricultural Revolution and the ongoing improvement in farming methods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1666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6343672" cy="70986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Cottage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970" y="2362200"/>
            <a:ext cx="7593818" cy="3886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10. A </a:t>
            </a:r>
            <a:r>
              <a:rPr lang="en-US" sz="2400" b="1" dirty="0" smtClean="0"/>
              <a:t>cottage industry</a:t>
            </a:r>
            <a:r>
              <a:rPr lang="en-US" sz="2400" dirty="0" smtClean="0"/>
              <a:t> was a two step process that people did in their </a:t>
            </a:r>
            <a:r>
              <a:rPr lang="en-US" sz="2400" b="1" dirty="0" smtClean="0"/>
              <a:t>rural </a:t>
            </a:r>
            <a:r>
              <a:rPr lang="en-US" sz="2400" dirty="0" smtClean="0"/>
              <a:t>homes, also called cottages.</a:t>
            </a:r>
          </a:p>
          <a:p>
            <a:pPr lvl="1"/>
            <a:r>
              <a:rPr lang="en-US" sz="2000" dirty="0" smtClean="0"/>
              <a:t>Step 1 – </a:t>
            </a:r>
            <a:r>
              <a:rPr lang="en-US" sz="2000" b="1" dirty="0" smtClean="0"/>
              <a:t>Spinners</a:t>
            </a:r>
            <a:r>
              <a:rPr lang="en-US" sz="2000" dirty="0" smtClean="0"/>
              <a:t> made cotton thread from raw cotton</a:t>
            </a:r>
          </a:p>
          <a:p>
            <a:pPr lvl="1"/>
            <a:r>
              <a:rPr lang="en-US" sz="2000" dirty="0" smtClean="0"/>
              <a:t>Step 2 – </a:t>
            </a:r>
            <a:r>
              <a:rPr lang="en-US" sz="2000" b="1" dirty="0" smtClean="0"/>
              <a:t>Weavers </a:t>
            </a:r>
            <a:r>
              <a:rPr lang="en-US" sz="2000" dirty="0" smtClean="0"/>
              <a:t>turned the thread into cloth on </a:t>
            </a:r>
            <a:r>
              <a:rPr lang="en-US" sz="2000" b="1" dirty="0" smtClean="0"/>
              <a:t>looms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These cottage industries were replaced by </a:t>
            </a:r>
            <a:r>
              <a:rPr lang="en-US" sz="2000" b="1" dirty="0" smtClean="0"/>
              <a:t>James </a:t>
            </a:r>
            <a:r>
              <a:rPr lang="en-US" sz="2000" b="1" dirty="0" err="1" smtClean="0"/>
              <a:t>Hargreave’s</a:t>
            </a:r>
            <a:r>
              <a:rPr lang="en-US" sz="2000" b="1" dirty="0" smtClean="0"/>
              <a:t> spinning jenny and </a:t>
            </a:r>
            <a:r>
              <a:rPr lang="en-US" sz="2000" b="1" dirty="0" err="1" smtClean="0"/>
              <a:t>Edumund</a:t>
            </a:r>
            <a:r>
              <a:rPr lang="en-US" sz="2000" b="1" dirty="0" smtClean="0"/>
              <a:t> Cartwright’s water-powered loom.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308020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Cottage Industries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7593818" cy="4191000"/>
          </a:xfrm>
        </p:spPr>
        <p:txBody>
          <a:bodyPr>
            <a:normAutofit fontScale="92500"/>
          </a:bodyPr>
          <a:lstStyle/>
          <a:p>
            <a:pPr lvl="1"/>
            <a:r>
              <a:rPr lang="en-US" sz="3600" dirty="0" smtClean="0"/>
              <a:t>Why were Cottage Industries being replaced in Great Britain at the end of the 18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Century? </a:t>
            </a:r>
          </a:p>
          <a:p>
            <a:pPr lvl="1"/>
            <a:r>
              <a:rPr lang="en-US" sz="4000" b="1" dirty="0" smtClean="0">
                <a:solidFill>
                  <a:srgbClr val="7030A0"/>
                </a:solidFill>
              </a:rPr>
              <a:t>8. New </a:t>
            </a:r>
            <a:r>
              <a:rPr lang="en-US" sz="4000" b="1" dirty="0">
                <a:solidFill>
                  <a:srgbClr val="7030A0"/>
                </a:solidFill>
              </a:rPr>
              <a:t>technology could produce fabrics more efficiently than the Cottage Industries</a:t>
            </a:r>
            <a:endParaRPr lang="en-US" sz="4000" dirty="0">
              <a:solidFill>
                <a:srgbClr val="7030A0"/>
              </a:solidFill>
            </a:endParaRPr>
          </a:p>
          <a:p>
            <a:pPr lvl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392402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754030" cy="709865"/>
          </a:xfrm>
        </p:spPr>
        <p:txBody>
          <a:bodyPr/>
          <a:lstStyle/>
          <a:p>
            <a:r>
              <a:rPr lang="en-US" smtClean="0"/>
              <a:t>Spinning &amp; Weaving Machinery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invention of spinning and weaving machinery increased the number of workers in the textile industry in Europe because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9. The demand for goods increased as goods became cheaper to produce.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6007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2296159A5AD341BB363B59B86E6C1A" ma:contentTypeVersion="2" ma:contentTypeDescription="Create a new document." ma:contentTypeScope="" ma:versionID="6987235d7974ac122abeb366be3eaf40">
  <xsd:schema xmlns:xsd="http://www.w3.org/2001/XMLSchema" xmlns:xs="http://www.w3.org/2001/XMLSchema" xmlns:p="http://schemas.microsoft.com/office/2006/metadata/properties" xmlns:ns2="d9f00b9c-e58d-4994-9860-7e1f037db5eb" targetNamespace="http://schemas.microsoft.com/office/2006/metadata/properties" ma:root="true" ma:fieldsID="f4200bbf4d314707c4814f929ab82481" ns2:_="">
    <xsd:import namespace="d9f00b9c-e58d-4994-9860-7e1f037db5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00b9c-e58d-4994-9860-7e1f037db5e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7B8B92-CF9D-4922-B4BA-7B8810D615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f00b9c-e58d-4994-9860-7e1f037db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3B0931-8336-4988-AD9A-4F6DD34FFD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371A5B-256E-40C2-B0E6-D1DAA775A13A}">
  <ds:schemaRefs>
    <ds:schemaRef ds:uri="d9f00b9c-e58d-4994-9860-7e1f037db5e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40264</TotalTime>
  <Words>1429</Words>
  <Application>Microsoft Macintosh PowerPoint</Application>
  <PresentationFormat>On-screen Show (4:3)</PresentationFormat>
  <Paragraphs>121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Century Gothic</vt:lpstr>
      <vt:lpstr>Wingdings 3</vt:lpstr>
      <vt:lpstr>Arial</vt:lpstr>
      <vt:lpstr>Calibri</vt:lpstr>
      <vt:lpstr>Ion Boardroom</vt:lpstr>
      <vt:lpstr>Unit 3 Chapters 10 &amp; 11</vt:lpstr>
      <vt:lpstr>Section 1: Dawn of the Industrial Age</vt:lpstr>
      <vt:lpstr>Where did it begin? </vt:lpstr>
      <vt:lpstr>Factors that Contributed to the IR</vt:lpstr>
      <vt:lpstr>Factors </vt:lpstr>
      <vt:lpstr>Factors that contributed to the start of the Industrial Revolution</vt:lpstr>
      <vt:lpstr>Cottage Industries</vt:lpstr>
      <vt:lpstr>Cottage Industries </vt:lpstr>
      <vt:lpstr>Spinning &amp; Weaving Machinery</vt:lpstr>
      <vt:lpstr>The spinning jenny and water-powered loom </vt:lpstr>
      <vt:lpstr>The First Factories</vt:lpstr>
      <vt:lpstr>Early Factory Workers</vt:lpstr>
      <vt:lpstr>Working Conditions</vt:lpstr>
      <vt:lpstr>The Steam Locomotive</vt:lpstr>
      <vt:lpstr>Great Britain’s Secret</vt:lpstr>
      <vt:lpstr>PowerPoint Presentation</vt:lpstr>
      <vt:lpstr>5 Factors for Industrialization </vt:lpstr>
      <vt:lpstr>Urbanization</vt:lpstr>
      <vt:lpstr>Emerging Social Classes</vt:lpstr>
      <vt:lpstr>Industrial Capitalism </vt:lpstr>
      <vt:lpstr>Factory Life </vt:lpstr>
      <vt:lpstr>Positive Impacts of Industrialization</vt:lpstr>
      <vt:lpstr>PowerPoint Presentation</vt:lpstr>
      <vt:lpstr>Political Cartoon Analysis</vt:lpstr>
      <vt:lpstr>Rise of Socialism</vt:lpstr>
      <vt:lpstr>Capitalism v. Socialism </vt:lpstr>
      <vt:lpstr>Pioneers and Entrepreneurs </vt:lpstr>
      <vt:lpstr>PowerPoint Presentation</vt:lpstr>
      <vt:lpstr>What about the other countries? </vt:lpstr>
      <vt:lpstr>The Communist Manifesto </vt:lpstr>
      <vt:lpstr>Unions</vt:lpstr>
      <vt:lpstr>Feminism </vt:lpstr>
      <vt:lpstr>Public Education</vt:lpstr>
    </vt:vector>
  </TitlesOfParts>
  <Company>Pearl Public School District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Administrator</dc:creator>
  <cp:lastModifiedBy>Ott, Mollie Beth</cp:lastModifiedBy>
  <cp:revision>180</cp:revision>
  <dcterms:created xsi:type="dcterms:W3CDTF">2010-09-10T18:16:26Z</dcterms:created>
  <dcterms:modified xsi:type="dcterms:W3CDTF">2016-10-09T21:17:05Z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0x010100DB2296159A5AD341BB363B59B86E6C1A</vt:lpwstr>
  </property>
</Properties>
</file>