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84" r:id="rId6"/>
    <p:sldId id="305" r:id="rId7"/>
    <p:sldId id="285" r:id="rId8"/>
    <p:sldId id="286" r:id="rId9"/>
    <p:sldId id="287" r:id="rId10"/>
    <p:sldId id="288" r:id="rId11"/>
    <p:sldId id="289" r:id="rId12"/>
    <p:sldId id="306" r:id="rId13"/>
    <p:sldId id="290" r:id="rId14"/>
    <p:sldId id="291" r:id="rId15"/>
    <p:sldId id="292" r:id="rId16"/>
    <p:sldId id="293" r:id="rId17"/>
    <p:sldId id="307" r:id="rId18"/>
    <p:sldId id="294" r:id="rId19"/>
    <p:sldId id="297" r:id="rId20"/>
    <p:sldId id="298" r:id="rId21"/>
    <p:sldId id="299" r:id="rId22"/>
    <p:sldId id="300" r:id="rId23"/>
    <p:sldId id="30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92602"/>
  </p:normalViewPr>
  <p:slideViewPr>
    <p:cSldViewPr>
      <p:cViewPr>
        <p:scale>
          <a:sx n="76" d="100"/>
          <a:sy n="76" d="100"/>
        </p:scale>
        <p:origin x="116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328445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9410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2630847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180A80C-A8F9-42DD-91E0-1DC8D437C55D}" type="datetimeFigureOut">
              <a:rPr lang="en-US">
                <a:solidFill>
                  <a:prstClr val="black">
                    <a:tint val="75000"/>
                  </a:prstClr>
                </a:solidFill>
              </a:rPr>
              <a:pPr>
                <a:defRPr/>
              </a:pPr>
              <a:t>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BA9F8E7-C239-497C-9BB8-F4BB9319300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4251799"/>
      </p:ext>
    </p:extLst>
  </p:cSld>
  <p:clrMapOvr>
    <a:masterClrMapping/>
  </p:clrMapOvr>
  <p:transition spd="slow">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769062-76E5-4010-82D0-8D6BFF8D3B10}" type="datetimeFigureOut">
              <a:rPr lang="en-US">
                <a:solidFill>
                  <a:prstClr val="black">
                    <a:tint val="75000"/>
                  </a:prstClr>
                </a:solidFill>
              </a:rPr>
              <a:pPr>
                <a:defRPr/>
              </a:pPr>
              <a:t>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02E2DD3-5E59-4D82-AE42-5E25448B19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69322253"/>
      </p:ext>
    </p:extLst>
  </p:cSld>
  <p:clrMapOvr>
    <a:masterClrMapping/>
  </p:clrMapOvr>
  <p:transition spd="slow">
    <p:check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72D3DB-ED3D-489C-BA31-01EFA6467BA9}" type="datetimeFigureOut">
              <a:rPr lang="en-US">
                <a:solidFill>
                  <a:prstClr val="black">
                    <a:tint val="75000"/>
                  </a:prstClr>
                </a:solidFill>
              </a:rPr>
              <a:pPr>
                <a:defRPr/>
              </a:pPr>
              <a:t>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F8F2D8-8EBF-4DD0-B4B0-C77CFE0A10A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20192544"/>
      </p:ext>
    </p:extLst>
  </p:cSld>
  <p:clrMapOvr>
    <a:masterClrMapping/>
  </p:clrMapOvr>
  <p:transition spd="slow">
    <p:check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B2F24E2-64DB-47FC-8C40-E5668987E746}" type="datetimeFigureOut">
              <a:rPr lang="en-US">
                <a:solidFill>
                  <a:prstClr val="black">
                    <a:tint val="75000"/>
                  </a:prstClr>
                </a:solidFill>
              </a:rPr>
              <a:pPr>
                <a:defRPr/>
              </a:pPr>
              <a:t>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3E959E3-C403-4D58-B068-C9D12375383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39380181"/>
      </p:ext>
    </p:extLst>
  </p:cSld>
  <p:clrMapOvr>
    <a:masterClrMapping/>
  </p:clrMapOvr>
  <p:transition spd="slow">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F07FB6-F8C0-4F95-A489-5E3ADE542C96}" type="datetimeFigureOut">
              <a:rPr lang="en-US">
                <a:solidFill>
                  <a:prstClr val="black">
                    <a:tint val="75000"/>
                  </a:prstClr>
                </a:solidFill>
              </a:rPr>
              <a:pPr>
                <a:defRPr/>
              </a:pPr>
              <a:t>10/20/16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1F23B9A-20EF-4F9F-8269-2CC73752623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83026295"/>
      </p:ext>
    </p:extLst>
  </p:cSld>
  <p:clrMapOvr>
    <a:masterClrMapping/>
  </p:clrMapOvr>
  <p:transition spd="slow">
    <p:check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326EA08-4340-4D68-B15C-2B2AA622BEF5}" type="datetimeFigureOut">
              <a:rPr lang="en-US">
                <a:solidFill>
                  <a:prstClr val="black">
                    <a:tint val="75000"/>
                  </a:prstClr>
                </a:solidFill>
              </a:rPr>
              <a:pPr>
                <a:defRPr/>
              </a:pPr>
              <a:t>10/20/16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0C168A1-4C69-45C5-861D-170C302BCCE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5116925"/>
      </p:ext>
    </p:extLst>
  </p:cSld>
  <p:clrMapOvr>
    <a:masterClrMapping/>
  </p:clrMapOvr>
  <p:transition spd="slow">
    <p:check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B3DB0C-7607-419F-BD4A-1538F8A7EF53}" type="datetimeFigureOut">
              <a:rPr lang="en-US">
                <a:solidFill>
                  <a:prstClr val="black">
                    <a:tint val="75000"/>
                  </a:prstClr>
                </a:solidFill>
              </a:rPr>
              <a:pPr>
                <a:defRPr/>
              </a:pPr>
              <a:t>10/20/16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05D1627-881D-404E-B133-2A1A3A1AE34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46747557"/>
      </p:ext>
    </p:extLst>
  </p:cSld>
  <p:clrMapOvr>
    <a:masterClrMapping/>
  </p:clrMapOvr>
  <p:transition spd="slow">
    <p:check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05B402-6A8A-4AFF-B685-187267FF7380}" type="datetimeFigureOut">
              <a:rPr lang="en-US">
                <a:solidFill>
                  <a:prstClr val="black">
                    <a:tint val="75000"/>
                  </a:prstClr>
                </a:solidFill>
              </a:rPr>
              <a:pPr>
                <a:defRPr/>
              </a:pPr>
              <a:t>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6B0F1AF-7FE8-4572-89E6-DECDD8EFDBF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5562624"/>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333313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722B2D-240C-4923-ABA5-167DC599634C}" type="datetimeFigureOut">
              <a:rPr lang="en-US">
                <a:solidFill>
                  <a:prstClr val="black">
                    <a:tint val="75000"/>
                  </a:prstClr>
                </a:solidFill>
              </a:rPr>
              <a:pPr>
                <a:defRPr/>
              </a:pPr>
              <a:t>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F5D0266-C444-4240-9650-84E1581A519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68882789"/>
      </p:ext>
    </p:extLst>
  </p:cSld>
  <p:clrMapOvr>
    <a:masterClrMapping/>
  </p:clrMapOvr>
  <p:transition spd="slow">
    <p:check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1F9049-3571-4110-B214-3021D05B0730}" type="datetimeFigureOut">
              <a:rPr lang="en-US">
                <a:solidFill>
                  <a:prstClr val="black">
                    <a:tint val="75000"/>
                  </a:prstClr>
                </a:solidFill>
              </a:rPr>
              <a:pPr>
                <a:defRPr/>
              </a:pPr>
              <a:t>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850A38-043B-412D-9AC7-2D63A0B7CD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84884907"/>
      </p:ext>
    </p:extLst>
  </p:cSld>
  <p:clrMapOvr>
    <a:masterClrMapping/>
  </p:clrMapOvr>
  <p:transition spd="slow">
    <p:check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6F31E2-B125-4967-AC65-36C0B0BD6873}" type="datetimeFigureOut">
              <a:rPr lang="en-US">
                <a:solidFill>
                  <a:prstClr val="black">
                    <a:tint val="75000"/>
                  </a:prstClr>
                </a:solidFill>
              </a:rPr>
              <a:pPr>
                <a:defRPr/>
              </a:pPr>
              <a:t>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57FEF03-24D0-48CD-8776-9023ACA86C7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5275416"/>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354577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39364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162311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255615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90582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35913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C1B4C-AD63-448D-AAD4-B4E35834F383}" type="datetimeFigureOut">
              <a:rPr lang="en-US" smtClean="0"/>
              <a:t>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E2F993-8CC1-4AC8-855E-89E2CCCFDF35}" type="slidenum">
              <a:rPr lang="en-US" smtClean="0"/>
              <a:t>‹#›</a:t>
            </a:fld>
            <a:endParaRPr lang="en-US" dirty="0"/>
          </a:p>
        </p:txBody>
      </p:sp>
    </p:spTree>
    <p:extLst>
      <p:ext uri="{BB962C8B-B14F-4D97-AF65-F5344CB8AC3E}">
        <p14:creationId xmlns:p14="http://schemas.microsoft.com/office/powerpoint/2010/main" val="2810837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C1B4C-AD63-448D-AAD4-B4E35834F383}" type="datetimeFigureOut">
              <a:rPr lang="en-US" smtClean="0"/>
              <a:t>10/20/16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2F993-8CC1-4AC8-855E-89E2CCCFDF35}" type="slidenum">
              <a:rPr lang="en-US" smtClean="0"/>
              <a:t>‹#›</a:t>
            </a:fld>
            <a:endParaRPr lang="en-US" dirty="0"/>
          </a:p>
        </p:txBody>
      </p:sp>
    </p:spTree>
    <p:extLst>
      <p:ext uri="{BB962C8B-B14F-4D97-AF65-F5344CB8AC3E}">
        <p14:creationId xmlns:p14="http://schemas.microsoft.com/office/powerpoint/2010/main" val="1637035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C8AF62C-2606-495E-A862-065DC6F1902A}" type="datetimeFigureOut">
              <a:rPr lang="en-US">
                <a:solidFill>
                  <a:prstClr val="black">
                    <a:tint val="75000"/>
                  </a:prstClr>
                </a:solidFill>
              </a:rPr>
              <a:pPr>
                <a:defRPr/>
              </a:pPr>
              <a:t>10/20/16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D088F44-FE02-4651-9F1B-BB403DD5E21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82265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hecke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609600"/>
          </a:xfrm>
        </p:spPr>
        <p:txBody>
          <a:bodyPr rtlCol="0">
            <a:normAutofit fontScale="90000"/>
          </a:bodyPr>
          <a:lstStyle/>
          <a:p>
            <a:pPr eaLnBrk="1" fontAlgn="auto" hangingPunct="1">
              <a:spcAft>
                <a:spcPts val="0"/>
              </a:spcAft>
              <a:defRPr/>
            </a:pPr>
            <a:r>
              <a:rPr lang="en-US" b="1" dirty="0" smtClean="0">
                <a:solidFill>
                  <a:schemeClr val="accent2"/>
                </a:solidFill>
              </a:rPr>
              <a:t>BUILDING A GERMAN NATION</a:t>
            </a:r>
          </a:p>
        </p:txBody>
      </p:sp>
      <p:sp>
        <p:nvSpPr>
          <p:cNvPr id="3" name="Content Placeholder 2"/>
          <p:cNvSpPr>
            <a:spLocks noGrp="1"/>
          </p:cNvSpPr>
          <p:nvPr>
            <p:ph idx="1"/>
          </p:nvPr>
        </p:nvSpPr>
        <p:spPr>
          <a:xfrm>
            <a:off x="152400" y="609600"/>
            <a:ext cx="8839200" cy="6248400"/>
          </a:xfrm>
        </p:spPr>
        <p:txBody>
          <a:bodyPr rtlCol="0">
            <a:normAutofit fontScale="70000" lnSpcReduction="20000"/>
          </a:bodyPr>
          <a:lstStyle/>
          <a:p>
            <a:pPr eaLnBrk="1" fontAlgn="auto" hangingPunct="1">
              <a:spcAft>
                <a:spcPts val="0"/>
              </a:spcAft>
              <a:buFont typeface="Arial" pitchFamily="34" charset="0"/>
              <a:buChar char="•"/>
              <a:defRPr/>
            </a:pPr>
            <a:r>
              <a:rPr lang="en-US" sz="4500" dirty="0" smtClean="0"/>
              <a:t>In the early 1800s, German speaking people lived in many small states, as well as in Prussia (Germany to be) and Austria.  German people wanted unification.</a:t>
            </a:r>
          </a:p>
          <a:p>
            <a:pPr eaLnBrk="1" fontAlgn="auto" hangingPunct="1">
              <a:spcAft>
                <a:spcPts val="0"/>
              </a:spcAft>
              <a:buFont typeface="Arial" pitchFamily="34" charset="0"/>
              <a:buChar char="•"/>
              <a:defRPr/>
            </a:pPr>
            <a:r>
              <a:rPr lang="en-US" sz="4000" dirty="0" smtClean="0"/>
              <a:t>This demand continued into the 1860s when </a:t>
            </a:r>
            <a:r>
              <a:rPr lang="en-US" sz="4000" b="1" dirty="0" smtClean="0">
                <a:solidFill>
                  <a:srgbClr val="7030A0"/>
                </a:solidFill>
              </a:rPr>
              <a:t>Otto </a:t>
            </a:r>
            <a:r>
              <a:rPr lang="en-US" sz="4000" b="1" dirty="0" smtClean="0">
                <a:solidFill>
                  <a:srgbClr val="7030A0"/>
                </a:solidFill>
              </a:rPr>
              <a:t>von Bismarck</a:t>
            </a:r>
            <a:r>
              <a:rPr lang="en-US" sz="4000" dirty="0" smtClean="0"/>
              <a:t> was named </a:t>
            </a:r>
            <a:r>
              <a:rPr lang="en-US" sz="4000" b="1" dirty="0" smtClean="0">
                <a:solidFill>
                  <a:srgbClr val="FF0000"/>
                </a:solidFill>
              </a:rPr>
              <a:t>chancellor</a:t>
            </a:r>
            <a:r>
              <a:rPr lang="en-US" sz="4000" dirty="0" smtClean="0"/>
              <a:t>, or </a:t>
            </a:r>
            <a:r>
              <a:rPr lang="en-US" sz="4000" b="1" dirty="0" smtClean="0">
                <a:solidFill>
                  <a:srgbClr val="00B050"/>
                </a:solidFill>
              </a:rPr>
              <a:t>prime minister</a:t>
            </a:r>
            <a:r>
              <a:rPr lang="en-US" sz="4000" dirty="0" smtClean="0"/>
              <a:t> of Prussia.  Due in great part to his strong will, </a:t>
            </a:r>
            <a:r>
              <a:rPr lang="en-US" sz="4000" b="1" dirty="0" smtClean="0">
                <a:solidFill>
                  <a:srgbClr val="7030A0"/>
                </a:solidFill>
              </a:rPr>
              <a:t>Bismarck</a:t>
            </a:r>
            <a:r>
              <a:rPr lang="en-US" sz="4000" dirty="0" smtClean="0"/>
              <a:t> will </a:t>
            </a:r>
            <a:r>
              <a:rPr lang="en-US" sz="4000" b="1" dirty="0" smtClean="0">
                <a:solidFill>
                  <a:srgbClr val="0070C0"/>
                </a:solidFill>
              </a:rPr>
              <a:t>unite the German states under Prussian rule within a decade.</a:t>
            </a:r>
          </a:p>
          <a:p>
            <a:pPr eaLnBrk="1" fontAlgn="auto" hangingPunct="1">
              <a:spcAft>
                <a:spcPts val="0"/>
              </a:spcAft>
              <a:defRPr/>
            </a:pPr>
            <a:r>
              <a:rPr lang="en-US" sz="4000" dirty="0" smtClean="0"/>
              <a:t>He </a:t>
            </a:r>
            <a:r>
              <a:rPr lang="en-US" sz="4000" dirty="0" smtClean="0"/>
              <a:t>utilized the policy of </a:t>
            </a:r>
            <a:r>
              <a:rPr lang="en-US" sz="4000" b="1" dirty="0" smtClean="0">
                <a:solidFill>
                  <a:srgbClr val="FF0000"/>
                </a:solidFill>
              </a:rPr>
              <a:t>Realpolitik</a:t>
            </a:r>
            <a:r>
              <a:rPr lang="en-US" sz="4000" dirty="0" smtClean="0"/>
              <a:t> </a:t>
            </a:r>
          </a:p>
          <a:p>
            <a:pPr marL="0" indent="0" eaLnBrk="1" fontAlgn="auto" hangingPunct="1">
              <a:spcAft>
                <a:spcPts val="0"/>
              </a:spcAft>
              <a:buFont typeface="Arial" charset="0"/>
              <a:buNone/>
              <a:defRPr/>
            </a:pPr>
            <a:r>
              <a:rPr lang="en-US" sz="4000" dirty="0" smtClean="0"/>
              <a:t>    (</a:t>
            </a:r>
            <a:r>
              <a:rPr lang="en-US" sz="4000" b="1" dirty="0" smtClean="0">
                <a:solidFill>
                  <a:srgbClr val="00B050"/>
                </a:solidFill>
              </a:rPr>
              <a:t>realistic programs based upon the </a:t>
            </a:r>
          </a:p>
          <a:p>
            <a:pPr marL="0" indent="0" eaLnBrk="1" fontAlgn="auto" hangingPunct="1">
              <a:spcAft>
                <a:spcPts val="0"/>
              </a:spcAft>
              <a:buFont typeface="Arial" charset="0"/>
              <a:buNone/>
              <a:defRPr/>
            </a:pPr>
            <a:r>
              <a:rPr lang="en-US" sz="4000" b="1" dirty="0">
                <a:solidFill>
                  <a:srgbClr val="00B050"/>
                </a:solidFill>
              </a:rPr>
              <a:t> </a:t>
            </a:r>
            <a:r>
              <a:rPr lang="en-US" sz="4000" b="1" dirty="0" smtClean="0">
                <a:solidFill>
                  <a:srgbClr val="00B050"/>
                </a:solidFill>
              </a:rPr>
              <a:t>   needs of the state</a:t>
            </a:r>
            <a:r>
              <a:rPr lang="en-US" sz="4000" dirty="0" smtClean="0"/>
              <a:t>) to his advantage</a:t>
            </a:r>
          </a:p>
          <a:p>
            <a:pPr marL="0" indent="0" eaLnBrk="1" fontAlgn="auto" hangingPunct="1">
              <a:spcAft>
                <a:spcPts val="0"/>
              </a:spcAft>
              <a:buFont typeface="Arial" charset="0"/>
              <a:buNone/>
              <a:defRPr/>
            </a:pPr>
            <a:r>
              <a:rPr lang="en-US" sz="4000" dirty="0"/>
              <a:t> </a:t>
            </a:r>
            <a:r>
              <a:rPr lang="en-US" sz="4000" dirty="0" smtClean="0"/>
              <a:t>   in gaining, and keeping, power.</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               </a:t>
            </a:r>
            <a:endParaRPr lang="en-US" b="1" dirty="0" smtClean="0">
              <a:solidFill>
                <a:srgbClr val="7030A0"/>
              </a:solidFill>
            </a:endParaRPr>
          </a:p>
        </p:txBody>
      </p:sp>
      <p:pic>
        <p:nvPicPr>
          <p:cNvPr id="3077" name="Picture 4" descr="Bis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810000"/>
            <a:ext cx="26670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893048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077"/>
                                        </p:tgtEl>
                                        <p:attrNameLst>
                                          <p:attrName>style.visibility</p:attrName>
                                        </p:attrNameLst>
                                      </p:cBhvr>
                                      <p:to>
                                        <p:strVal val="visible"/>
                                      </p:to>
                                    </p:set>
                                    <p:anim to="" calcmode="lin" valueType="num">
                                      <p:cBhvr>
                                        <p:cTn id="17" dur="1" fill="hold"/>
                                        <p:tgtEl>
                                          <p:spTgt spid="3077"/>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0"/>
            <a:ext cx="8839200" cy="685800"/>
          </a:xfrm>
        </p:spPr>
        <p:txBody>
          <a:bodyPr>
            <a:normAutofit fontScale="90000"/>
          </a:bodyPr>
          <a:lstStyle/>
          <a:p>
            <a:pPr eaLnBrk="1" hangingPunct="1"/>
            <a:r>
              <a:rPr lang="en-US" altLang="en-US" b="1" dirty="0" smtClean="0">
                <a:solidFill>
                  <a:schemeClr val="accent2"/>
                </a:solidFill>
              </a:rPr>
              <a:t>STRENGTHENING </a:t>
            </a:r>
            <a:r>
              <a:rPr lang="en-US" altLang="en-US" b="1" dirty="0" smtClean="0">
                <a:solidFill>
                  <a:schemeClr val="accent2"/>
                </a:solidFill>
              </a:rPr>
              <a:t>GERMANY</a:t>
            </a:r>
          </a:p>
        </p:txBody>
      </p:sp>
      <p:sp>
        <p:nvSpPr>
          <p:cNvPr id="3" name="Content Placeholder 2"/>
          <p:cNvSpPr>
            <a:spLocks noGrp="1"/>
          </p:cNvSpPr>
          <p:nvPr>
            <p:ph idx="1"/>
          </p:nvPr>
        </p:nvSpPr>
        <p:spPr>
          <a:xfrm>
            <a:off x="152400" y="762000"/>
            <a:ext cx="8839200" cy="5943600"/>
          </a:xfrm>
        </p:spPr>
        <p:txBody>
          <a:bodyPr/>
          <a:lstStyle/>
          <a:p>
            <a:pPr eaLnBrk="1" hangingPunct="1"/>
            <a:r>
              <a:rPr lang="en-US" altLang="en-US" dirty="0" smtClean="0"/>
              <a:t>After their unification, Germany emerged as an industrial giant in Europe.  This was due in great part to the fact that Germany had founded many large companies that served as a base for future expansion.</a:t>
            </a:r>
          </a:p>
          <a:p>
            <a:pPr eaLnBrk="1" hangingPunct="1"/>
            <a:endParaRPr lang="en-US" altLang="en-US" dirty="0" smtClean="0"/>
          </a:p>
          <a:p>
            <a:pPr eaLnBrk="1" hangingPunct="1"/>
            <a:r>
              <a:rPr lang="en-US" altLang="en-US" dirty="0" smtClean="0"/>
              <a:t>The German government also did several things to promote economic development:</a:t>
            </a:r>
          </a:p>
          <a:p>
            <a:pPr lvl="1" eaLnBrk="1" hangingPunct="1"/>
            <a:r>
              <a:rPr lang="en-US" altLang="en-US" dirty="0" smtClean="0"/>
              <a:t>Issued a </a:t>
            </a:r>
            <a:r>
              <a:rPr lang="en-US" altLang="en-US" b="1" dirty="0" smtClean="0">
                <a:solidFill>
                  <a:srgbClr val="7030A0"/>
                </a:solidFill>
              </a:rPr>
              <a:t>25</a:t>
            </a:r>
            <a:r>
              <a:rPr lang="en-US" altLang="en-US" dirty="0" smtClean="0"/>
              <a:t>. </a:t>
            </a:r>
            <a:r>
              <a:rPr lang="en-US" altLang="en-US" b="1" dirty="0" smtClean="0">
                <a:solidFill>
                  <a:srgbClr val="7030A0"/>
                </a:solidFill>
              </a:rPr>
              <a:t>single </a:t>
            </a:r>
            <a:r>
              <a:rPr lang="en-US" altLang="en-US" b="1" dirty="0" smtClean="0">
                <a:solidFill>
                  <a:srgbClr val="7030A0"/>
                </a:solidFill>
              </a:rPr>
              <a:t>currency- </a:t>
            </a:r>
            <a:r>
              <a:rPr lang="en-US" altLang="en-US" dirty="0" smtClean="0"/>
              <a:t>money</a:t>
            </a:r>
            <a:endParaRPr lang="en-US" altLang="en-US" dirty="0" smtClean="0"/>
          </a:p>
          <a:p>
            <a:pPr lvl="1" eaLnBrk="1" hangingPunct="1"/>
            <a:r>
              <a:rPr lang="en-US" altLang="en-US" dirty="0" smtClean="0"/>
              <a:t>Reorganized the national </a:t>
            </a:r>
            <a:r>
              <a:rPr lang="en-US" altLang="en-US" b="1" dirty="0" smtClean="0">
                <a:solidFill>
                  <a:srgbClr val="7030A0"/>
                </a:solidFill>
              </a:rPr>
              <a:t>25.banking </a:t>
            </a:r>
            <a:r>
              <a:rPr lang="en-US" altLang="en-US" b="1" dirty="0" smtClean="0">
                <a:solidFill>
                  <a:srgbClr val="7030A0"/>
                </a:solidFill>
              </a:rPr>
              <a:t>system</a:t>
            </a:r>
          </a:p>
        </p:txBody>
      </p:sp>
    </p:spTree>
    <p:extLst>
      <p:ext uri="{BB962C8B-B14F-4D97-AF65-F5344CB8AC3E}">
        <p14:creationId xmlns:p14="http://schemas.microsoft.com/office/powerpoint/2010/main" val="2264296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7086600"/>
          </a:xfrm>
        </p:spPr>
        <p:txBody>
          <a:bodyPr>
            <a:normAutofit fontScale="92500"/>
          </a:bodyPr>
          <a:lstStyle/>
          <a:p>
            <a:pPr eaLnBrk="1" hangingPunct="1">
              <a:defRPr/>
            </a:pPr>
            <a:r>
              <a:rPr lang="en-US" dirty="0" smtClean="0"/>
              <a:t>Bismarck also pursued several foreign policies, the most significant being to keep France as </a:t>
            </a:r>
            <a:r>
              <a:rPr lang="en-US" b="1" dirty="0" smtClean="0">
                <a:solidFill>
                  <a:srgbClr val="7030A0"/>
                </a:solidFill>
              </a:rPr>
              <a:t>26.weak </a:t>
            </a:r>
            <a:r>
              <a:rPr lang="en-US" b="1" dirty="0" smtClean="0">
                <a:solidFill>
                  <a:srgbClr val="7030A0"/>
                </a:solidFill>
              </a:rPr>
              <a:t>and isolated</a:t>
            </a:r>
            <a:r>
              <a:rPr lang="en-US" dirty="0" smtClean="0"/>
              <a:t> as possible.</a:t>
            </a:r>
          </a:p>
          <a:p>
            <a:pPr eaLnBrk="1" hangingPunct="1">
              <a:defRPr/>
            </a:pPr>
            <a:r>
              <a:rPr lang="en-US" dirty="0" smtClean="0"/>
              <a:t>Bismarck’s merciless foreign policy, coupled with his strict domestic (home) policies, earned him the nickname “Iron Chancellor.”</a:t>
            </a:r>
          </a:p>
          <a:p>
            <a:pPr eaLnBrk="1" hangingPunct="1">
              <a:defRPr/>
            </a:pPr>
            <a:r>
              <a:rPr lang="en-US" dirty="0" smtClean="0"/>
              <a:t>Bismarck </a:t>
            </a:r>
            <a:r>
              <a:rPr lang="en-US" dirty="0" smtClean="0"/>
              <a:t>instituted the “</a:t>
            </a:r>
            <a:r>
              <a:rPr lang="en-US" dirty="0" err="1" smtClean="0"/>
              <a:t>Kulturkampf</a:t>
            </a:r>
            <a:r>
              <a:rPr lang="en-US" dirty="0" smtClean="0"/>
              <a:t>” </a:t>
            </a:r>
            <a:r>
              <a:rPr lang="en-US" dirty="0" smtClean="0"/>
              <a:t>in </a:t>
            </a:r>
            <a:r>
              <a:rPr lang="en-US" dirty="0" smtClean="0"/>
              <a:t>an attempt to </a:t>
            </a:r>
            <a:r>
              <a:rPr lang="en-US" b="1" dirty="0" smtClean="0">
                <a:solidFill>
                  <a:srgbClr val="7030A0"/>
                </a:solidFill>
              </a:rPr>
              <a:t>27.eliminate opposition and empower the government</a:t>
            </a:r>
            <a:r>
              <a:rPr lang="en-US" dirty="0" smtClean="0"/>
              <a:t>…  </a:t>
            </a:r>
          </a:p>
          <a:p>
            <a:pPr eaLnBrk="1" hangingPunct="1">
              <a:defRPr/>
            </a:pPr>
            <a:r>
              <a:rPr lang="en-US" dirty="0" smtClean="0"/>
              <a:t>The </a:t>
            </a:r>
            <a:r>
              <a:rPr lang="en-US" dirty="0" err="1" smtClean="0"/>
              <a:t>Kulturkampf</a:t>
            </a:r>
            <a:r>
              <a:rPr lang="en-US" dirty="0" smtClean="0"/>
              <a:t> was a series of laws aimed at limiting the </a:t>
            </a:r>
            <a:r>
              <a:rPr lang="en-US" b="1" dirty="0" smtClean="0">
                <a:solidFill>
                  <a:srgbClr val="7030A0"/>
                </a:solidFill>
              </a:rPr>
              <a:t>28. power of the Roman </a:t>
            </a:r>
            <a:r>
              <a:rPr lang="en-US" b="1" dirty="0" smtClean="0">
                <a:solidFill>
                  <a:srgbClr val="7030A0"/>
                </a:solidFill>
              </a:rPr>
              <a:t>Catholic </a:t>
            </a:r>
            <a:r>
              <a:rPr lang="en-US" b="1" dirty="0" smtClean="0">
                <a:solidFill>
                  <a:srgbClr val="7030A0"/>
                </a:solidFill>
              </a:rPr>
              <a:t>church</a:t>
            </a:r>
            <a:r>
              <a:rPr lang="en-US" dirty="0" smtClean="0"/>
              <a:t>.  </a:t>
            </a:r>
          </a:p>
          <a:p>
            <a:pPr lvl="2" eaLnBrk="1" hangingPunct="1">
              <a:defRPr/>
            </a:pPr>
            <a:r>
              <a:rPr lang="en-US" dirty="0" smtClean="0"/>
              <a:t>This plan backfired as German Catholics were devoted to their faith.  The church actually gained power in the government as a result of Bismarck’s </a:t>
            </a:r>
            <a:r>
              <a:rPr lang="en-US" dirty="0" smtClean="0"/>
              <a:t>actions</a:t>
            </a:r>
          </a:p>
          <a:p>
            <a:pPr lvl="2" eaLnBrk="1" hangingPunct="1">
              <a:defRPr/>
            </a:pPr>
            <a:r>
              <a:rPr lang="en-US" b="1" dirty="0" smtClean="0">
                <a:solidFill>
                  <a:srgbClr val="7030A0"/>
                </a:solidFill>
              </a:rPr>
              <a:t>29. Catholic Church in Germany</a:t>
            </a:r>
            <a:endParaRPr lang="en-US" b="1" dirty="0" smtClean="0">
              <a:solidFill>
                <a:srgbClr val="7030A0"/>
              </a:solidFill>
            </a:endParaRPr>
          </a:p>
        </p:txBody>
      </p:sp>
    </p:spTree>
    <p:extLst>
      <p:ext uri="{BB962C8B-B14F-4D97-AF65-F5344CB8AC3E}">
        <p14:creationId xmlns:p14="http://schemas.microsoft.com/office/powerpoint/2010/main" val="4030084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to="" calcmode="lin" valueType="num">
                                      <p:cBhvr>
                                        <p:cTn id="28"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eaLnBrk="1" hangingPunct="1"/>
            <a:r>
              <a:rPr lang="en-US" altLang="en-US" dirty="0" smtClean="0"/>
              <a:t>They (the Socialists) were demanding a parliamentary democracy and better working conditions for the working class.</a:t>
            </a:r>
          </a:p>
          <a:p>
            <a:pPr lvl="1" eaLnBrk="1" hangingPunct="1"/>
            <a:r>
              <a:rPr lang="en-US" altLang="en-US" dirty="0" smtClean="0"/>
              <a:t>He tried to weaken the socialists by wooing workers away from socialism by sponsoring laws to protect them.  </a:t>
            </a:r>
            <a:endParaRPr lang="en-US" altLang="en-US" dirty="0" smtClean="0"/>
          </a:p>
          <a:p>
            <a:pPr lvl="1"/>
            <a:r>
              <a:rPr lang="en-US" dirty="0"/>
              <a:t>Bismarck also supported government benefits for workingmen in his domestic policies because he wanted to prevent </a:t>
            </a:r>
            <a:r>
              <a:rPr lang="en-US" b="1" dirty="0" smtClean="0">
                <a:solidFill>
                  <a:srgbClr val="7030A0"/>
                </a:solidFill>
              </a:rPr>
              <a:t>30.workingmen </a:t>
            </a:r>
            <a:r>
              <a:rPr lang="en-US" b="1" dirty="0">
                <a:solidFill>
                  <a:srgbClr val="7030A0"/>
                </a:solidFill>
              </a:rPr>
              <a:t>from supporting the growing socialist </a:t>
            </a:r>
            <a:r>
              <a:rPr lang="en-US" b="1" dirty="0" smtClean="0">
                <a:solidFill>
                  <a:srgbClr val="7030A0"/>
                </a:solidFill>
              </a:rPr>
              <a:t>movement</a:t>
            </a:r>
            <a:endParaRPr lang="en-US" altLang="en-US" dirty="0" smtClean="0">
              <a:solidFill>
                <a:srgbClr val="7030A0"/>
              </a:solidFill>
            </a:endParaRPr>
          </a:p>
          <a:p>
            <a:pPr lvl="1" eaLnBrk="1" hangingPunct="1"/>
            <a:r>
              <a:rPr lang="en-US" altLang="en-US" dirty="0" smtClean="0"/>
              <a:t>His plan was at least partially successful, but, ultimately, did not stop the growing socialist movement in Germany.</a:t>
            </a:r>
          </a:p>
        </p:txBody>
      </p:sp>
    </p:spTree>
    <p:extLst>
      <p:ext uri="{BB962C8B-B14F-4D97-AF65-F5344CB8AC3E}">
        <p14:creationId xmlns:p14="http://schemas.microsoft.com/office/powerpoint/2010/main" val="2374745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Below is a quote from Otto von Bismarck.</a:t>
            </a:r>
          </a:p>
          <a:p>
            <a:pPr lvl="0"/>
            <a:r>
              <a:rPr lang="en-US" b="1" i="1" dirty="0"/>
              <a:t>“Give the workingman the right to work as long as he is healthy, assure him care when he is sick, and maintenance when he is old… then the socialists will sing their songs in vain, and the workingmen will cease to flock to their banner.”  </a:t>
            </a:r>
            <a:endParaRPr lang="en-US" dirty="0"/>
          </a:p>
          <a:p>
            <a:pPr lvl="0"/>
            <a:r>
              <a:rPr lang="en-US" dirty="0"/>
              <a:t>The main idea of the Bismarck quote above is that </a:t>
            </a:r>
            <a:r>
              <a:rPr lang="en-US" b="1" dirty="0" smtClean="0">
                <a:solidFill>
                  <a:srgbClr val="7030A0"/>
                </a:solidFill>
              </a:rPr>
              <a:t>32. Bismarck </a:t>
            </a:r>
            <a:r>
              <a:rPr lang="en-US" b="1" dirty="0">
                <a:solidFill>
                  <a:srgbClr val="7030A0"/>
                </a:solidFill>
              </a:rPr>
              <a:t>offered workers benefits hoping to steer them away from socialism</a:t>
            </a:r>
            <a:endParaRPr lang="en-US" dirty="0">
              <a:solidFill>
                <a:srgbClr val="7030A0"/>
              </a:solidFill>
            </a:endParaRPr>
          </a:p>
        </p:txBody>
      </p:sp>
    </p:spTree>
    <p:extLst>
      <p:ext uri="{BB962C8B-B14F-4D97-AF65-F5344CB8AC3E}">
        <p14:creationId xmlns:p14="http://schemas.microsoft.com/office/powerpoint/2010/main" val="1399188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a:bodyPr>
          <a:lstStyle/>
          <a:p>
            <a:pPr eaLnBrk="1" hangingPunct="1"/>
            <a:r>
              <a:rPr lang="en-US" altLang="en-US" dirty="0" smtClean="0"/>
              <a:t>In </a:t>
            </a:r>
            <a:r>
              <a:rPr lang="en-US" altLang="en-US" dirty="0" smtClean="0"/>
              <a:t>1888, William II became Kaiser, or emperor, of Germany.  He shocked all of Europe by asking Bismarck to resign as chancellor.  He did this for two main reasons:</a:t>
            </a:r>
          </a:p>
          <a:p>
            <a:pPr lvl="1" eaLnBrk="1" hangingPunct="1"/>
            <a:r>
              <a:rPr lang="en-US" altLang="en-US" b="1" dirty="0" smtClean="0">
                <a:solidFill>
                  <a:srgbClr val="7030A0"/>
                </a:solidFill>
              </a:rPr>
              <a:t>3</a:t>
            </a:r>
            <a:r>
              <a:rPr lang="en-US" altLang="en-US" b="1" dirty="0">
                <a:solidFill>
                  <a:srgbClr val="7030A0"/>
                </a:solidFill>
              </a:rPr>
              <a:t>3</a:t>
            </a:r>
            <a:r>
              <a:rPr lang="en-US" altLang="en-US" b="1" dirty="0" smtClean="0">
                <a:solidFill>
                  <a:srgbClr val="7030A0"/>
                </a:solidFill>
              </a:rPr>
              <a:t>. He felt threatened by Bismarck and didn't</a:t>
            </a:r>
            <a:r>
              <a:rPr lang="en-US" altLang="en-US" b="1" dirty="0">
                <a:solidFill>
                  <a:srgbClr val="7030A0"/>
                </a:solidFill>
              </a:rPr>
              <a:t> </a:t>
            </a:r>
            <a:r>
              <a:rPr lang="en-US" altLang="en-US" b="1" dirty="0" smtClean="0">
                <a:solidFill>
                  <a:srgbClr val="7030A0"/>
                </a:solidFill>
              </a:rPr>
              <a:t>want any power struggle</a:t>
            </a:r>
            <a:endParaRPr lang="en-US" altLang="en-US" b="1" dirty="0" smtClean="0">
              <a:solidFill>
                <a:srgbClr val="7030A0"/>
              </a:solidFill>
            </a:endParaRPr>
          </a:p>
          <a:p>
            <a:pPr lvl="1" eaLnBrk="1" hangingPunct="1"/>
            <a:endParaRPr lang="en-US" altLang="en-US" dirty="0" smtClean="0"/>
          </a:p>
          <a:p>
            <a:pPr lvl="1" eaLnBrk="1" hangingPunct="1"/>
            <a:endParaRPr lang="en-US" altLang="en-US" dirty="0" smtClean="0"/>
          </a:p>
          <a:p>
            <a:pPr lvl="1" eaLnBrk="1" hangingPunct="1">
              <a:buFont typeface="Arial" charset="0"/>
              <a:buNone/>
            </a:pPr>
            <a:r>
              <a:rPr lang="en-US" altLang="en-US" dirty="0" smtClean="0"/>
              <a:t>German Kaiser William II</a:t>
            </a:r>
          </a:p>
          <a:p>
            <a:pPr lvl="1" eaLnBrk="1" hangingPunct="1">
              <a:buFont typeface="Arial" charset="0"/>
              <a:buNone/>
            </a:pPr>
            <a:r>
              <a:rPr lang="en-US" altLang="en-US" dirty="0" smtClean="0"/>
              <a:t>       (aka Wilhelm II)</a:t>
            </a:r>
          </a:p>
        </p:txBody>
      </p:sp>
      <p:pic>
        <p:nvPicPr>
          <p:cNvPr id="5" name="Picture 4" descr="Wilhelm II.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3276600"/>
            <a:ext cx="3124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88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to="" calcmode="lin" valueType="num">
                                      <p:cBhvr>
                                        <p:cTn id="25"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Britain</a:t>
            </a:r>
            <a:endParaRPr lang="en-US" dirty="0"/>
          </a:p>
        </p:txBody>
      </p:sp>
      <p:sp>
        <p:nvSpPr>
          <p:cNvPr id="3" name="Content Placeholder 2"/>
          <p:cNvSpPr>
            <a:spLocks noGrp="1"/>
          </p:cNvSpPr>
          <p:nvPr>
            <p:ph idx="1"/>
          </p:nvPr>
        </p:nvSpPr>
        <p:spPr/>
        <p:txBody>
          <a:bodyPr/>
          <a:lstStyle/>
          <a:p>
            <a:r>
              <a:rPr lang="en-US" dirty="0" smtClean="0"/>
              <a:t>While </a:t>
            </a:r>
            <a:r>
              <a:rPr lang="en-US" dirty="0" smtClean="0"/>
              <a:t>other European countries were facing revolutions, Great Britain continued to prosper. </a:t>
            </a:r>
          </a:p>
          <a:p>
            <a:r>
              <a:rPr lang="en-US" dirty="0" smtClean="0"/>
              <a:t>They avoided revolutions by giving the middle class people more rights and strengthening their economy.</a:t>
            </a:r>
            <a:endParaRPr lang="en-US" dirty="0"/>
          </a:p>
        </p:txBody>
      </p:sp>
    </p:spTree>
    <p:extLst>
      <p:ext uri="{BB962C8B-B14F-4D97-AF65-F5344CB8AC3E}">
        <p14:creationId xmlns:p14="http://schemas.microsoft.com/office/powerpoint/2010/main" val="2208919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Napoleon III </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smtClean="0"/>
              <a:t>After </a:t>
            </a:r>
            <a:r>
              <a:rPr lang="en-US" dirty="0" smtClean="0"/>
              <a:t>the revolutions of 1848 in France, Napoleon III was elected president of the new republic.  </a:t>
            </a:r>
          </a:p>
          <a:p>
            <a:r>
              <a:rPr lang="en-US" dirty="0" smtClean="0"/>
              <a:t>Then in a </a:t>
            </a:r>
            <a:r>
              <a:rPr lang="en-US" b="1" dirty="0" smtClean="0"/>
              <a:t>plebiscite</a:t>
            </a:r>
            <a:r>
              <a:rPr lang="en-US" dirty="0" smtClean="0"/>
              <a:t> (popular vote) the people voted to allow Napoleon III to become their emperor.  </a:t>
            </a:r>
          </a:p>
          <a:p>
            <a:r>
              <a:rPr lang="en-US" dirty="0" smtClean="0"/>
              <a:t>He </a:t>
            </a:r>
            <a:r>
              <a:rPr lang="en-US" dirty="0" smtClean="0"/>
              <a:t>then established an </a:t>
            </a:r>
            <a:r>
              <a:rPr lang="en-US" b="1" dirty="0" smtClean="0"/>
              <a:t>authoritarian </a:t>
            </a:r>
            <a:r>
              <a:rPr lang="en-US" dirty="0" smtClean="0"/>
              <a:t>regime in which he consolidated most of the power. </a:t>
            </a:r>
          </a:p>
          <a:p>
            <a:r>
              <a:rPr lang="en-US" dirty="0" smtClean="0"/>
              <a:t>This </a:t>
            </a:r>
            <a:r>
              <a:rPr lang="en-US" dirty="0" smtClean="0"/>
              <a:t>allowed Napoleon III to help France modernize by building new industry and growing the economy.  </a:t>
            </a:r>
            <a:endParaRPr lang="en-US" dirty="0"/>
          </a:p>
        </p:txBody>
      </p:sp>
    </p:spTree>
    <p:extLst>
      <p:ext uri="{BB962C8B-B14F-4D97-AF65-F5344CB8AC3E}">
        <p14:creationId xmlns:p14="http://schemas.microsoft.com/office/powerpoint/2010/main" val="455878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the Second Empire</a:t>
            </a:r>
            <a:endParaRPr lang="en-US" dirty="0"/>
          </a:p>
        </p:txBody>
      </p:sp>
      <p:sp>
        <p:nvSpPr>
          <p:cNvPr id="3" name="Content Placeholder 2"/>
          <p:cNvSpPr>
            <a:spLocks noGrp="1"/>
          </p:cNvSpPr>
          <p:nvPr>
            <p:ph idx="1"/>
          </p:nvPr>
        </p:nvSpPr>
        <p:spPr/>
        <p:txBody>
          <a:bodyPr/>
          <a:lstStyle/>
          <a:p>
            <a:r>
              <a:rPr lang="en-US" dirty="0" smtClean="0"/>
              <a:t>By </a:t>
            </a:r>
            <a:r>
              <a:rPr lang="en-US" dirty="0" smtClean="0"/>
              <a:t>the 1860’s opposition had begun to grow within France.  As a result, Napoleon III began to </a:t>
            </a:r>
            <a:r>
              <a:rPr lang="en-US" b="1" dirty="0" smtClean="0"/>
              <a:t>liberalize </a:t>
            </a:r>
            <a:r>
              <a:rPr lang="en-US" dirty="0" smtClean="0"/>
              <a:t>his policies.  </a:t>
            </a:r>
          </a:p>
          <a:p>
            <a:r>
              <a:rPr lang="en-US" dirty="0" smtClean="0"/>
              <a:t>However, after France’s defeat in the Franco-Prussian War the Second Empire fell.  </a:t>
            </a:r>
            <a:endParaRPr lang="en-US" dirty="0"/>
          </a:p>
        </p:txBody>
      </p:sp>
    </p:spTree>
    <p:extLst>
      <p:ext uri="{BB962C8B-B14F-4D97-AF65-F5344CB8AC3E}">
        <p14:creationId xmlns:p14="http://schemas.microsoft.com/office/powerpoint/2010/main" val="1059793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Austrian Empire	</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Although </a:t>
            </a:r>
            <a:r>
              <a:rPr lang="en-US" dirty="0" smtClean="0"/>
              <a:t>the Austrian Empire had managed to crush the revolution of 1848, Nationalism among these groups weakened Austria and resulted in their defeat against the Prussians. </a:t>
            </a:r>
          </a:p>
          <a:p>
            <a:r>
              <a:rPr lang="en-US" dirty="0" smtClean="0"/>
              <a:t>As </a:t>
            </a:r>
            <a:r>
              <a:rPr lang="en-US" dirty="0" smtClean="0"/>
              <a:t>a result, the Austrians had to allow Hungary to have their own constitution, legislature, and capital.  </a:t>
            </a:r>
          </a:p>
          <a:p>
            <a:r>
              <a:rPr lang="en-US" dirty="0" smtClean="0"/>
              <a:t>This </a:t>
            </a:r>
            <a:r>
              <a:rPr lang="en-US" dirty="0" smtClean="0"/>
              <a:t>created a </a:t>
            </a:r>
            <a:r>
              <a:rPr lang="en-US" b="1" dirty="0" smtClean="0"/>
              <a:t>dual monarchy</a:t>
            </a:r>
            <a:r>
              <a:rPr lang="en-US" dirty="0" smtClean="0"/>
              <a:t> that had separate governments but the same army, foreign policy, and finances.  </a:t>
            </a:r>
            <a:endParaRPr lang="en-US" dirty="0"/>
          </a:p>
        </p:txBody>
      </p:sp>
    </p:spTree>
    <p:extLst>
      <p:ext uri="{BB962C8B-B14F-4D97-AF65-F5344CB8AC3E}">
        <p14:creationId xmlns:p14="http://schemas.microsoft.com/office/powerpoint/2010/main" val="3256155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Austria/Hungary</a:t>
            </a:r>
            <a:endParaRPr lang="en-US" dirty="0"/>
          </a:p>
        </p:txBody>
      </p:sp>
      <p:sp>
        <p:nvSpPr>
          <p:cNvPr id="3" name="Content Placeholder 2"/>
          <p:cNvSpPr>
            <a:spLocks noGrp="1"/>
          </p:cNvSpPr>
          <p:nvPr>
            <p:ph idx="1"/>
          </p:nvPr>
        </p:nvSpPr>
        <p:spPr/>
        <p:txBody>
          <a:bodyPr/>
          <a:lstStyle/>
          <a:p>
            <a:pPr lvl="0"/>
            <a:r>
              <a:rPr lang="en-US" dirty="0" smtClean="0"/>
              <a:t>Austrian </a:t>
            </a:r>
            <a:r>
              <a:rPr lang="en-US" dirty="0"/>
              <a:t>&amp; Ottoman Empires were similar because of their </a:t>
            </a:r>
            <a:r>
              <a:rPr lang="en-US" b="1" dirty="0" smtClean="0">
                <a:solidFill>
                  <a:srgbClr val="7030A0"/>
                </a:solidFill>
              </a:rPr>
              <a:t>34.multinational </a:t>
            </a:r>
            <a:r>
              <a:rPr lang="en-US" b="1" dirty="0">
                <a:solidFill>
                  <a:srgbClr val="7030A0"/>
                </a:solidFill>
              </a:rPr>
              <a:t>populations</a:t>
            </a:r>
            <a:r>
              <a:rPr lang="en-US" dirty="0"/>
              <a:t>.</a:t>
            </a:r>
          </a:p>
          <a:p>
            <a:pPr lvl="0"/>
            <a:r>
              <a:rPr lang="en-US" dirty="0"/>
              <a:t>After making reforms, the Austria and the Hungary governments shared the same </a:t>
            </a:r>
            <a:r>
              <a:rPr lang="en-US" b="1" dirty="0" smtClean="0">
                <a:solidFill>
                  <a:srgbClr val="7030A0"/>
                </a:solidFill>
              </a:rPr>
              <a:t>35. Monarchy</a:t>
            </a:r>
            <a:endParaRPr lang="en-US" b="1" dirty="0">
              <a:solidFill>
                <a:srgbClr val="7030A0"/>
              </a:solidFill>
            </a:endParaRPr>
          </a:p>
          <a:p>
            <a:r>
              <a:rPr lang="en-US" dirty="0" smtClean="0"/>
              <a:t>Austria created a </a:t>
            </a:r>
            <a:r>
              <a:rPr lang="en-US" b="1" dirty="0" smtClean="0">
                <a:solidFill>
                  <a:srgbClr val="7030A0"/>
                </a:solidFill>
              </a:rPr>
              <a:t>36.Dual Monarchy </a:t>
            </a:r>
            <a:r>
              <a:rPr lang="en-US" dirty="0" smtClean="0"/>
              <a:t>with Hungary</a:t>
            </a:r>
            <a:endParaRPr lang="en-US" dirty="0"/>
          </a:p>
        </p:txBody>
      </p:sp>
    </p:spTree>
    <p:extLst>
      <p:ext uri="{BB962C8B-B14F-4D97-AF65-F5344CB8AC3E}">
        <p14:creationId xmlns:p14="http://schemas.microsoft.com/office/powerpoint/2010/main" val="101546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Iron”</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In 1862, Bismarck gave a speech called ”Blood and Iron” </a:t>
            </a:r>
          </a:p>
          <a:p>
            <a:r>
              <a:rPr lang="en-US" b="1" i="1" dirty="0"/>
              <a:t>“The great questions of the day are not to be decided by speeches and majority resolutions---that was the mistake of 1848 and 1849---but by blood and iron</a:t>
            </a:r>
            <a:r>
              <a:rPr lang="en-US" b="1" i="1" dirty="0" smtClean="0"/>
              <a:t>!”  </a:t>
            </a:r>
            <a:endParaRPr lang="en-US" dirty="0" smtClean="0"/>
          </a:p>
          <a:p>
            <a:r>
              <a:rPr lang="en-US" b="1" dirty="0" smtClean="0">
                <a:solidFill>
                  <a:srgbClr val="0070C0"/>
                </a:solidFill>
              </a:rPr>
              <a:t>20. Verbal negotiations and inactivity had hurt the Germany people before. </a:t>
            </a:r>
          </a:p>
          <a:p>
            <a:r>
              <a:rPr lang="en-US" b="1" dirty="0" smtClean="0">
                <a:solidFill>
                  <a:srgbClr val="0070C0"/>
                </a:solidFill>
              </a:rPr>
              <a:t>21. Warfare and Industrialization </a:t>
            </a:r>
            <a:endParaRPr lang="en-US" b="1" dirty="0">
              <a:solidFill>
                <a:srgbClr val="0070C0"/>
              </a:solidFill>
            </a:endParaRPr>
          </a:p>
        </p:txBody>
      </p:sp>
    </p:spTree>
    <p:extLst>
      <p:ext uri="{BB962C8B-B14F-4D97-AF65-F5344CB8AC3E}">
        <p14:creationId xmlns:p14="http://schemas.microsoft.com/office/powerpoint/2010/main" val="1526895652"/>
      </p:ext>
    </p:extLst>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rtlCol="0">
            <a:normAutofit fontScale="90000"/>
          </a:bodyPr>
          <a:lstStyle/>
          <a:p>
            <a:pPr eaLnBrk="1" fontAlgn="auto" hangingPunct="1">
              <a:spcAft>
                <a:spcPts val="0"/>
              </a:spcAft>
              <a:defRPr/>
            </a:pPr>
            <a:r>
              <a:rPr lang="en-US" sz="3600" b="1" i="1" u="sng" dirty="0" smtClean="0">
                <a:solidFill>
                  <a:schemeClr val="accent3"/>
                </a:solidFill>
              </a:rPr>
              <a:t>EUROPEAN MAP FOLLOWING NAPOLEON’S REIGN</a:t>
            </a:r>
          </a:p>
        </p:txBody>
      </p:sp>
      <p:pic>
        <p:nvPicPr>
          <p:cNvPr id="4" name="Content Placeholder 3" descr="Europe map 1815.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685800"/>
            <a:ext cx="8382000" cy="6019800"/>
          </a:xfrm>
        </p:spPr>
      </p:pic>
    </p:spTree>
    <p:extLst>
      <p:ext uri="{BB962C8B-B14F-4D97-AF65-F5344CB8AC3E}">
        <p14:creationId xmlns:p14="http://schemas.microsoft.com/office/powerpoint/2010/main" val="3064238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eaLnBrk="1" hangingPunct="1"/>
            <a:r>
              <a:rPr lang="en-US" altLang="en-US" dirty="0" smtClean="0"/>
              <a:t>Bismarck began strengthening the Prussian military and, in 1864, invaded Denmark.  Once he defeated Denmark, he turned his attention to Austria.</a:t>
            </a:r>
          </a:p>
        </p:txBody>
      </p:sp>
      <p:pic>
        <p:nvPicPr>
          <p:cNvPr id="4" name="Picture 3" descr="Germany 186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1336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57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In 1866, Prussia invaded </a:t>
            </a:r>
            <a:r>
              <a:rPr lang="en-US" dirty="0" smtClean="0"/>
              <a:t>(</a:t>
            </a:r>
            <a:r>
              <a:rPr lang="en-US" b="1" dirty="0" smtClean="0">
                <a:solidFill>
                  <a:srgbClr val="7030A0"/>
                </a:solidFill>
              </a:rPr>
              <a:t>22)Austria</a:t>
            </a:r>
            <a:r>
              <a:rPr lang="en-US" dirty="0" smtClean="0"/>
              <a:t> </a:t>
            </a:r>
            <a:r>
              <a:rPr lang="en-US" dirty="0" smtClean="0"/>
              <a:t>and soundly defeated them in a mere seven weeks (Seven Weeks War).  Bismarck took several more German states and his unification efforts were well under way.</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The aggressiveness of Prussia worried French ruler Napoleon III.  There had</a:t>
            </a:r>
          </a:p>
          <a:p>
            <a:pPr eaLnBrk="1" fontAlgn="auto" hangingPunct="1">
              <a:spcAft>
                <a:spcPts val="0"/>
              </a:spcAft>
              <a:buFont typeface="Arial" pitchFamily="34" charset="0"/>
              <a:buNone/>
              <a:defRPr/>
            </a:pPr>
            <a:r>
              <a:rPr lang="en-US" dirty="0" smtClean="0"/>
              <a:t>    already been a growing rivalry</a:t>
            </a:r>
          </a:p>
          <a:p>
            <a:pPr eaLnBrk="1" fontAlgn="auto" hangingPunct="1">
              <a:spcAft>
                <a:spcPts val="0"/>
              </a:spcAft>
              <a:buFont typeface="Arial" pitchFamily="34" charset="0"/>
              <a:buNone/>
              <a:defRPr/>
            </a:pPr>
            <a:r>
              <a:rPr lang="en-US" dirty="0" smtClean="0"/>
              <a:t>    between the two countries and</a:t>
            </a:r>
          </a:p>
          <a:p>
            <a:pPr eaLnBrk="1" fontAlgn="auto" hangingPunct="1">
              <a:spcAft>
                <a:spcPts val="0"/>
              </a:spcAft>
              <a:buFont typeface="Arial" pitchFamily="34" charset="0"/>
              <a:buNone/>
              <a:defRPr/>
            </a:pPr>
            <a:r>
              <a:rPr lang="en-US" dirty="0" smtClean="0"/>
              <a:t>    it will lead to the eventual start</a:t>
            </a:r>
          </a:p>
          <a:p>
            <a:pPr eaLnBrk="1" fontAlgn="auto" hangingPunct="1">
              <a:spcAft>
                <a:spcPts val="0"/>
              </a:spcAft>
              <a:buFont typeface="Arial" pitchFamily="34" charset="0"/>
              <a:buNone/>
              <a:defRPr/>
            </a:pPr>
            <a:r>
              <a:rPr lang="en-US" dirty="0" smtClean="0"/>
              <a:t>    of the Franco-Prussian War in</a:t>
            </a:r>
          </a:p>
          <a:p>
            <a:pPr eaLnBrk="1" fontAlgn="auto" hangingPunct="1">
              <a:spcAft>
                <a:spcPts val="0"/>
              </a:spcAft>
              <a:buFont typeface="Arial" pitchFamily="34" charset="0"/>
              <a:buNone/>
              <a:defRPr/>
            </a:pPr>
            <a:r>
              <a:rPr lang="en-US" dirty="0" smtClean="0"/>
              <a:t>    1870.</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                          </a:t>
            </a:r>
            <a:endParaRPr lang="en-US" b="1" dirty="0" smtClean="0">
              <a:solidFill>
                <a:srgbClr val="7030A0"/>
              </a:solidFill>
            </a:endParaRPr>
          </a:p>
        </p:txBody>
      </p:sp>
      <p:pic>
        <p:nvPicPr>
          <p:cNvPr id="5" name="Picture 4" descr="Napoleon III.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086100"/>
            <a:ext cx="334327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792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to="" calcmode="lin" valueType="num">
                                      <p:cBhvr>
                                        <p:cTn id="21" dur="1" fill="hold"/>
                                        <p:tgtEl>
                                          <p:spTgt spid="3">
                                            <p:txEl>
                                              <p:pRg st="5" end="5"/>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to="" calcmode="lin" valueType="num">
                                      <p:cBhvr>
                                        <p:cTn id="24" dur="1" fill="hold"/>
                                        <p:tgtEl>
                                          <p:spTgt spid="3">
                                            <p:txEl>
                                              <p:pRg st="6" end="6"/>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to="" calcmode="lin" valueType="num">
                                      <p:cBhvr>
                                        <p:cTn id="3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Bismarck will cause this war by editing what is known as the “Ems Dispatch.”  This was a telegram that reported on a meeting between Prussian Emperor William I and the French ambassador.</a:t>
            </a:r>
          </a:p>
          <a:p>
            <a:pPr marL="0" indent="0" eaLnBrk="1" fontAlgn="auto" hangingPunct="1">
              <a:spcAft>
                <a:spcPts val="0"/>
              </a:spcAft>
              <a:buFont typeface="Arial" charset="0"/>
              <a:buNone/>
              <a:defRPr/>
            </a:pPr>
            <a:endParaRPr lang="en-US" dirty="0" smtClean="0"/>
          </a:p>
          <a:p>
            <a:pPr eaLnBrk="1" fontAlgn="auto" hangingPunct="1">
              <a:spcAft>
                <a:spcPts val="0"/>
              </a:spcAft>
              <a:buFont typeface="Arial" pitchFamily="34" charset="0"/>
              <a:buChar char="•"/>
              <a:defRPr/>
            </a:pPr>
            <a:r>
              <a:rPr lang="en-US" dirty="0" smtClean="0"/>
              <a:t>Bismarck made the Ems Dispatch sound insulting to both the ambassador and French people.  This angered the French government and led to a declaration of war on Prussia.</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The war was swift and devastating as the Prussian army crushed the badly organized and poorly supplied French military.  The French were forced to accept a humiliating peace treaty.</a:t>
            </a:r>
          </a:p>
        </p:txBody>
      </p:sp>
    </p:spTree>
    <p:extLst>
      <p:ext uri="{BB962C8B-B14F-4D97-AF65-F5344CB8AC3E}">
        <p14:creationId xmlns:p14="http://schemas.microsoft.com/office/powerpoint/2010/main" val="1595491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144000" cy="685800"/>
          </a:xfrm>
        </p:spPr>
        <p:txBody>
          <a:bodyPr/>
          <a:lstStyle/>
          <a:p>
            <a:pPr eaLnBrk="1" hangingPunct="1"/>
            <a:r>
              <a:rPr lang="en-US" altLang="en-US" sz="3600" b="1" i="1" u="sng" dirty="0" smtClean="0">
                <a:solidFill>
                  <a:srgbClr val="0070C0"/>
                </a:solidFill>
              </a:rPr>
              <a:t>23. </a:t>
            </a:r>
            <a:r>
              <a:rPr lang="en-US" altLang="en-US" sz="3600" b="1" i="1" u="sng" dirty="0" smtClean="0">
                <a:solidFill>
                  <a:srgbClr val="0070C0"/>
                </a:solidFill>
              </a:rPr>
              <a:t>Causes </a:t>
            </a:r>
            <a:r>
              <a:rPr lang="en-US" altLang="en-US" sz="3600" b="1" i="1" u="sng" dirty="0" smtClean="0">
                <a:solidFill>
                  <a:srgbClr val="0070C0"/>
                </a:solidFill>
              </a:rPr>
              <a:t>of the Franco-Prussian War</a:t>
            </a:r>
          </a:p>
        </p:txBody>
      </p:sp>
      <p:sp>
        <p:nvSpPr>
          <p:cNvPr id="12291" name="Content Placeholder 2"/>
          <p:cNvSpPr>
            <a:spLocks noGrp="1"/>
          </p:cNvSpPr>
          <p:nvPr>
            <p:ph idx="1"/>
          </p:nvPr>
        </p:nvSpPr>
        <p:spPr>
          <a:xfrm>
            <a:off x="0" y="762000"/>
            <a:ext cx="9144000" cy="5943600"/>
          </a:xfrm>
        </p:spPr>
        <p:txBody>
          <a:bodyPr/>
          <a:lstStyle/>
          <a:p>
            <a:pPr lvl="1"/>
            <a:r>
              <a:rPr lang="en-US" b="1" dirty="0" smtClean="0">
                <a:solidFill>
                  <a:srgbClr val="7030A0"/>
                </a:solidFill>
              </a:rPr>
              <a:t>23A. The </a:t>
            </a:r>
            <a:r>
              <a:rPr lang="en-US" b="1" dirty="0">
                <a:solidFill>
                  <a:srgbClr val="7030A0"/>
                </a:solidFill>
              </a:rPr>
              <a:t>Ems Dispatch, which was an insulting telegram to the French    </a:t>
            </a:r>
          </a:p>
          <a:p>
            <a:pPr lvl="1"/>
            <a:r>
              <a:rPr lang="en-US" b="1" dirty="0" smtClean="0">
                <a:solidFill>
                  <a:srgbClr val="7030A0"/>
                </a:solidFill>
              </a:rPr>
              <a:t>23B. Prussian </a:t>
            </a:r>
            <a:r>
              <a:rPr lang="en-US" b="1" dirty="0">
                <a:solidFill>
                  <a:srgbClr val="7030A0"/>
                </a:solidFill>
              </a:rPr>
              <a:t>aggressiveness throughout Europe was causing an uneasiness</a:t>
            </a:r>
          </a:p>
          <a:p>
            <a:pPr lvl="1"/>
            <a:r>
              <a:rPr lang="en-US" b="1" dirty="0" smtClean="0">
                <a:solidFill>
                  <a:srgbClr val="7030A0"/>
                </a:solidFill>
              </a:rPr>
              <a:t>23C. There </a:t>
            </a:r>
            <a:r>
              <a:rPr lang="en-US" b="1" dirty="0">
                <a:solidFill>
                  <a:srgbClr val="7030A0"/>
                </a:solidFill>
              </a:rPr>
              <a:t>was already a tense, growing rivalry between France and Prussia</a:t>
            </a:r>
          </a:p>
        </p:txBody>
      </p:sp>
    </p:spTree>
    <p:extLst>
      <p:ext uri="{BB962C8B-B14F-4D97-AF65-F5344CB8AC3E}">
        <p14:creationId xmlns:p14="http://schemas.microsoft.com/office/powerpoint/2010/main" val="1620517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a:t>
            </a:r>
            <a:endParaRPr lang="en-US" dirty="0"/>
          </a:p>
        </p:txBody>
      </p:sp>
      <p:sp>
        <p:nvSpPr>
          <p:cNvPr id="3" name="Content Placeholder 2"/>
          <p:cNvSpPr>
            <a:spLocks noGrp="1"/>
          </p:cNvSpPr>
          <p:nvPr>
            <p:ph idx="1"/>
          </p:nvPr>
        </p:nvSpPr>
        <p:spPr/>
        <p:txBody>
          <a:bodyPr/>
          <a:lstStyle/>
          <a:p>
            <a:pPr lvl="0"/>
            <a:r>
              <a:rPr lang="en-US" dirty="0"/>
              <a:t>What did these three events lead to? </a:t>
            </a:r>
            <a:endParaRPr lang="en-US" dirty="0" smtClean="0"/>
          </a:p>
          <a:p>
            <a:pPr lvl="0"/>
            <a:r>
              <a:rPr lang="en-US" dirty="0" smtClean="0"/>
              <a:t>1</a:t>
            </a:r>
            <a:r>
              <a:rPr lang="en-US" dirty="0"/>
              <a:t>. Appointment of Otto von Bismarck as Chancellor </a:t>
            </a:r>
            <a:endParaRPr lang="en-US" dirty="0" smtClean="0"/>
          </a:p>
          <a:p>
            <a:pPr lvl="0"/>
            <a:r>
              <a:rPr lang="en-US" dirty="0" smtClean="0"/>
              <a:t>2</a:t>
            </a:r>
            <a:r>
              <a:rPr lang="en-US" dirty="0"/>
              <a:t>. Austro-Prussian War, 1866 </a:t>
            </a:r>
            <a:endParaRPr lang="en-US" dirty="0" smtClean="0"/>
          </a:p>
          <a:p>
            <a:pPr lvl="0"/>
            <a:r>
              <a:rPr lang="en-US" dirty="0" smtClean="0"/>
              <a:t>3</a:t>
            </a:r>
            <a:r>
              <a:rPr lang="en-US" dirty="0"/>
              <a:t>. Franco-Prussia War, 1870-1871- </a:t>
            </a:r>
            <a:endParaRPr lang="en-US" dirty="0" smtClean="0"/>
          </a:p>
          <a:p>
            <a:pPr lvl="1"/>
            <a:r>
              <a:rPr lang="en-US" sz="3600" b="1" dirty="0" smtClean="0">
                <a:solidFill>
                  <a:srgbClr val="7030A0"/>
                </a:solidFill>
              </a:rPr>
              <a:t>24. The </a:t>
            </a:r>
            <a:r>
              <a:rPr lang="en-US" sz="3600" b="1" dirty="0">
                <a:solidFill>
                  <a:srgbClr val="7030A0"/>
                </a:solidFill>
              </a:rPr>
              <a:t>unification of Germany</a:t>
            </a:r>
            <a:endParaRPr lang="en-US" sz="3600" dirty="0">
              <a:solidFill>
                <a:srgbClr val="7030A0"/>
              </a:solidFill>
            </a:endParaRPr>
          </a:p>
        </p:txBody>
      </p:sp>
    </p:spTree>
    <p:extLst>
      <p:ext uri="{BB962C8B-B14F-4D97-AF65-F5344CB8AC3E}">
        <p14:creationId xmlns:p14="http://schemas.microsoft.com/office/powerpoint/2010/main" val="133474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(Following the defeat of France) In January, 1871, German nationalists celebrated the birth of the Second Reich, or empire.  (It was called this because Germans considered the Holy Roman Empire to be the First Reich.)</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A two-house legislature was created consisting of the </a:t>
            </a:r>
            <a:r>
              <a:rPr lang="en-US" dirty="0" err="1" smtClean="0"/>
              <a:t>Bundesrat</a:t>
            </a:r>
            <a:r>
              <a:rPr lang="en-US" dirty="0" smtClean="0"/>
              <a:t> and Reichstag.</a:t>
            </a:r>
          </a:p>
          <a:p>
            <a:pPr lvl="1" eaLnBrk="1" fontAlgn="auto" hangingPunct="1">
              <a:spcAft>
                <a:spcPts val="0"/>
              </a:spcAft>
              <a:buFont typeface="Arial" pitchFamily="34" charset="0"/>
              <a:buChar char="–"/>
              <a:defRPr/>
            </a:pPr>
            <a:r>
              <a:rPr lang="en-US" sz="3000" dirty="0" smtClean="0"/>
              <a:t>Reichstag</a:t>
            </a:r>
            <a:r>
              <a:rPr lang="en-US" dirty="0" smtClean="0"/>
              <a:t> - (Lower house) Filled by the people</a:t>
            </a:r>
          </a:p>
          <a:p>
            <a:pPr lvl="1" eaLnBrk="1" fontAlgn="auto" hangingPunct="1">
              <a:spcAft>
                <a:spcPts val="0"/>
              </a:spcAft>
              <a:buFont typeface="Arial" pitchFamily="34" charset="0"/>
              <a:buChar char="–"/>
              <a:defRPr/>
            </a:pPr>
            <a:r>
              <a:rPr lang="en-US" sz="3000" dirty="0" err="1" smtClean="0"/>
              <a:t>Bundesrat</a:t>
            </a:r>
            <a:r>
              <a:rPr lang="en-US" dirty="0" smtClean="0"/>
              <a:t>- (Upper house) Filled by appointments from the rulers of the German states and could veto any Reichstag decision</a:t>
            </a:r>
          </a:p>
          <a:p>
            <a:pPr lvl="1"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None/>
              <a:defRPr/>
            </a:pPr>
            <a:r>
              <a:rPr lang="en-US" dirty="0" smtClean="0"/>
              <a:t>**Power remained in the hands of the emperor and chancellor as a result of this.</a:t>
            </a:r>
          </a:p>
          <a:p>
            <a:pPr lv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747941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to="" calcmode="lin" valueType="num">
                                      <p:cBhvr>
                                        <p:cTn id="15" dur="1" fill="hold"/>
                                        <p:tgtEl>
                                          <p:spTgt spid="3">
                                            <p:txEl>
                                              <p:pRg st="3" end="3"/>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to="" calcmode="lin" valueType="num">
                                      <p:cBhvr>
                                        <p:cTn id="20" dur="1" fill="hold"/>
                                        <p:tgtEl>
                                          <p:spTgt spid="3">
                                            <p:txEl>
                                              <p:pRg st="4" end="4"/>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to="" calcmode="lin" valueType="num">
                                      <p:cBhvr>
                                        <p:cTn id="25"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2296159A5AD341BB363B59B86E6C1A" ma:contentTypeVersion="2" ma:contentTypeDescription="Create a new document." ma:contentTypeScope="" ma:versionID="6987235d7974ac122abeb366be3eaf40">
  <xsd:schema xmlns:xsd="http://www.w3.org/2001/XMLSchema" xmlns:xs="http://www.w3.org/2001/XMLSchema" xmlns:p="http://schemas.microsoft.com/office/2006/metadata/properties" xmlns:ns2="d9f00b9c-e58d-4994-9860-7e1f037db5eb" targetNamespace="http://schemas.microsoft.com/office/2006/metadata/properties" ma:root="true" ma:fieldsID="f4200bbf4d314707c4814f929ab82481" ns2:_="">
    <xsd:import namespace="d9f00b9c-e58d-4994-9860-7e1f037db5eb"/>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f00b9c-e58d-4994-9860-7e1f037db5e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DE1FF5-3DA9-48B1-9002-B14D1C72C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f00b9c-e58d-4994-9860-7e1f037db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4530E9-851E-437D-BD3C-299287D49C97}">
  <ds:schemaRefs>
    <ds:schemaRef ds:uri="http://schemas.microsoft.com/sharepoint/v3/contenttype/forms"/>
  </ds:schemaRefs>
</ds:datastoreItem>
</file>

<file path=customXml/itemProps3.xml><?xml version="1.0" encoding="utf-8"?>
<ds:datastoreItem xmlns:ds="http://schemas.openxmlformats.org/officeDocument/2006/customXml" ds:itemID="{D36B92D4-C945-4181-B6C6-D5639BC7FCA7}">
  <ds:schemaRefs>
    <ds:schemaRef ds:uri="http://schemas.microsoft.com/office/2006/documentManagement/types"/>
    <ds:schemaRef ds:uri="http://purl.org/dc/dcmitype/"/>
    <ds:schemaRef ds:uri="http://purl.org/dc/term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d9f00b9c-e58d-4994-9860-7e1f037db5e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9690</TotalTime>
  <Words>1224</Words>
  <Application>Microsoft Macintosh PowerPoint</Application>
  <PresentationFormat>On-screen Show (4:3)</PresentationFormat>
  <Paragraphs>92</Paragraphs>
  <Slides>19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Calibri</vt:lpstr>
      <vt:lpstr>Arial</vt:lpstr>
      <vt:lpstr>Office Theme</vt:lpstr>
      <vt:lpstr>1_Office Theme</vt:lpstr>
      <vt:lpstr>BUILDING A GERMAN NATION</vt:lpstr>
      <vt:lpstr>“Blood and Iron”</vt:lpstr>
      <vt:lpstr>EUROPEAN MAP FOLLOWING NAPOLEON’S REIGN</vt:lpstr>
      <vt:lpstr>PowerPoint Presentation</vt:lpstr>
      <vt:lpstr>PowerPoint Presentation</vt:lpstr>
      <vt:lpstr>PowerPoint Presentation</vt:lpstr>
      <vt:lpstr>23. Causes of the Franco-Prussian War</vt:lpstr>
      <vt:lpstr>24. </vt:lpstr>
      <vt:lpstr>PowerPoint Presentation</vt:lpstr>
      <vt:lpstr>STRENGTHENING GERMANY</vt:lpstr>
      <vt:lpstr>PowerPoint Presentation</vt:lpstr>
      <vt:lpstr>PowerPoint Presentation</vt:lpstr>
      <vt:lpstr>PowerPoint Presentation</vt:lpstr>
      <vt:lpstr>PowerPoint Presentation</vt:lpstr>
      <vt:lpstr>Great Britain</vt:lpstr>
      <vt:lpstr>Napoleon III </vt:lpstr>
      <vt:lpstr>The fall of the Second Empire</vt:lpstr>
      <vt:lpstr>Austrian Empire </vt:lpstr>
      <vt:lpstr>Austria/Hungary</vt:lpstr>
    </vt:vector>
  </TitlesOfParts>
  <Company>Pearl Public School District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Nationalism</dc:title>
  <dc:creator>Will Brand</dc:creator>
  <cp:lastModifiedBy>Ott, Mollie Beth</cp:lastModifiedBy>
  <cp:revision>31</cp:revision>
  <dcterms:created xsi:type="dcterms:W3CDTF">2015-10-13T20:15:31Z</dcterms:created>
  <dcterms:modified xsi:type="dcterms:W3CDTF">2016-10-24T06:03:26Z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0x010100DB2296159A5AD341BB363B59B86E6C1A</vt:lpwstr>
  </property>
</Properties>
</file>