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53"/>
  </p:notesMasterIdLst>
  <p:handoutMasterIdLst>
    <p:handoutMasterId r:id="rId54"/>
  </p:handoutMasterIdLst>
  <p:sldIdLst>
    <p:sldId id="259" r:id="rId2"/>
    <p:sldId id="260" r:id="rId3"/>
    <p:sldId id="258" r:id="rId4"/>
    <p:sldId id="268" r:id="rId5"/>
    <p:sldId id="265" r:id="rId6"/>
    <p:sldId id="335" r:id="rId7"/>
    <p:sldId id="334" r:id="rId8"/>
    <p:sldId id="333" r:id="rId9"/>
    <p:sldId id="365" r:id="rId10"/>
    <p:sldId id="332" r:id="rId11"/>
    <p:sldId id="331" r:id="rId12"/>
    <p:sldId id="330" r:id="rId13"/>
    <p:sldId id="329" r:id="rId14"/>
    <p:sldId id="328" r:id="rId15"/>
    <p:sldId id="339" r:id="rId16"/>
    <p:sldId id="338" r:id="rId17"/>
    <p:sldId id="337" r:id="rId18"/>
    <p:sldId id="336" r:id="rId19"/>
    <p:sldId id="340" r:id="rId20"/>
    <p:sldId id="270" r:id="rId21"/>
    <p:sldId id="276" r:id="rId22"/>
    <p:sldId id="323" r:id="rId23"/>
    <p:sldId id="347" r:id="rId24"/>
    <p:sldId id="345" r:id="rId25"/>
    <p:sldId id="346" r:id="rId26"/>
    <p:sldId id="344" r:id="rId27"/>
    <p:sldId id="343" r:id="rId28"/>
    <p:sldId id="342" r:id="rId29"/>
    <p:sldId id="341" r:id="rId30"/>
    <p:sldId id="351" r:id="rId31"/>
    <p:sldId id="350" r:id="rId32"/>
    <p:sldId id="349" r:id="rId33"/>
    <p:sldId id="348" r:id="rId34"/>
    <p:sldId id="353" r:id="rId35"/>
    <p:sldId id="352" r:id="rId36"/>
    <p:sldId id="354" r:id="rId37"/>
    <p:sldId id="355" r:id="rId38"/>
    <p:sldId id="356" r:id="rId39"/>
    <p:sldId id="306" r:id="rId40"/>
    <p:sldId id="307" r:id="rId41"/>
    <p:sldId id="327" r:id="rId42"/>
    <p:sldId id="364" r:id="rId43"/>
    <p:sldId id="359" r:id="rId44"/>
    <p:sldId id="358" r:id="rId45"/>
    <p:sldId id="357" r:id="rId46"/>
    <p:sldId id="360" r:id="rId47"/>
    <p:sldId id="362" r:id="rId48"/>
    <p:sldId id="361" r:id="rId49"/>
    <p:sldId id="366" r:id="rId50"/>
    <p:sldId id="363" r:id="rId51"/>
    <p:sldId id="31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528"/>
    <a:srgbClr val="000000"/>
    <a:srgbClr val="10253F"/>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89068" autoAdjust="0"/>
  </p:normalViewPr>
  <p:slideViewPr>
    <p:cSldViewPr>
      <p:cViewPr>
        <p:scale>
          <a:sx n="90" d="100"/>
          <a:sy n="90" d="100"/>
        </p:scale>
        <p:origin x="-2344"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10/11/12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39163881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10/11/12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3127922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10/11/12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10/11/12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10/11/12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10/11/12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userDrawn="1"/>
        </p:nvSpPr>
        <p:spPr>
          <a:xfrm>
            <a:off x="0" y="6553200"/>
            <a:ext cx="9144000" cy="6858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olumbuscityschools.org/frankl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usgwarchives.org/maps/mississippi/statemap/ms1852.jpg" TargetMode="External"/><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mdah.state.ms.us/timeline/zone/186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4419600"/>
            <a:ext cx="81534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5: Antebellum Mississippi</a:t>
            </a: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dirty="0">
                <a:solidFill>
                  <a:srgbClr val="FF0000"/>
                </a:solidFill>
                <a:effectLst>
                  <a:outerShdw blurRad="38100" dist="38100" dir="2700000" algn="tl">
                    <a:srgbClr val="C0C0C0"/>
                  </a:outerShdw>
                </a:effectLst>
                <a:latin typeface="Arial" charset="0"/>
              </a:rPr>
              <a:t>© </a:t>
            </a:r>
            <a:r>
              <a:rPr lang="en-US" sz="1000" b="1" dirty="0" smtClean="0">
                <a:solidFill>
                  <a:srgbClr val="FF0000"/>
                </a:solidFill>
                <a:effectLst>
                  <a:outerShdw blurRad="38100" dist="38100" dir="2700000" algn="tl">
                    <a:srgbClr val="C0C0C0"/>
                  </a:outerShdw>
                </a:effectLst>
                <a:latin typeface="Arial" charset="0"/>
              </a:rPr>
              <a:t>2013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Cotton Economy: Large Planters</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dirty="0" smtClean="0"/>
              <a:t>Large planters were slave holders who owned fifty or more slaves and farmed at least five hundred acres of land.</a:t>
            </a:r>
          </a:p>
          <a:p>
            <a:r>
              <a:rPr lang="en-US" dirty="0" smtClean="0"/>
              <a:t>Large planters were a minority of Mississippi’s population, but they dominated the state economically and socially.</a:t>
            </a:r>
          </a:p>
          <a:p>
            <a:r>
              <a:rPr lang="en-US" dirty="0" smtClean="0"/>
              <a:t>Most large planters were Whigs who tried to keep controversy over slavery to a minimum; they feared that continued agitation would lead to secession and war.</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Cotton Economy: Small Planters</a:t>
            </a:r>
            <a:endParaRPr lang="en-US" dirty="0"/>
          </a:p>
        </p:txBody>
      </p:sp>
      <p:sp>
        <p:nvSpPr>
          <p:cNvPr id="3" name="Content Placeholder 2"/>
          <p:cNvSpPr>
            <a:spLocks noGrp="1"/>
          </p:cNvSpPr>
          <p:nvPr>
            <p:ph idx="1"/>
          </p:nvPr>
        </p:nvSpPr>
        <p:spPr>
          <a:xfrm>
            <a:off x="457200" y="1341437"/>
            <a:ext cx="8229600" cy="4525963"/>
          </a:xfrm>
        </p:spPr>
        <p:txBody>
          <a:bodyPr>
            <a:normAutofit fontScale="92500" lnSpcReduction="20000"/>
          </a:bodyPr>
          <a:lstStyle/>
          <a:p>
            <a:r>
              <a:rPr lang="en-US" dirty="0" smtClean="0"/>
              <a:t>Small planters owned between twenty and fifty slaves and farmed between two hundred and five hundred acres.</a:t>
            </a:r>
          </a:p>
          <a:p>
            <a:r>
              <a:rPr lang="en-US" dirty="0" smtClean="0"/>
              <a:t>Small planters hoped to be as successful as large planters, and they wanted to increase their land holdings and slave count.</a:t>
            </a:r>
          </a:p>
          <a:p>
            <a:r>
              <a:rPr lang="en-US" dirty="0" smtClean="0"/>
              <a:t>Many small planters were Democrats who felt threatened by the abolitionist movement.</a:t>
            </a:r>
          </a:p>
          <a:p>
            <a:r>
              <a:rPr lang="en-US" dirty="0" smtClean="0"/>
              <a:t>Small planters supported the expansion of slavery west; this expansion would make it possible for them to acquire more land.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Cotton Economy: Farmers</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r>
              <a:rPr lang="en-US" dirty="0" smtClean="0"/>
              <a:t>Small farmers owned less than twenty slaves and farmed less than two hundred acres of land.</a:t>
            </a:r>
          </a:p>
          <a:p>
            <a:r>
              <a:rPr lang="en-US" dirty="0" smtClean="0"/>
              <a:t>Farmers made up the largest group of slave owners in Mississippi.</a:t>
            </a:r>
          </a:p>
          <a:p>
            <a:r>
              <a:rPr lang="en-US" dirty="0" smtClean="0"/>
              <a:t>Like small planters, farmers dreamed of becoming wealthy and were in favor of slavery expansion westward.</a:t>
            </a:r>
          </a:p>
          <a:p>
            <a:r>
              <a:rPr lang="en-US" dirty="0" smtClean="0"/>
              <a:t>Because of their numbers, small farmers were a powerful political force during the 1850s.</a:t>
            </a:r>
          </a:p>
          <a:p>
            <a:r>
              <a:rPr lang="en-US" dirty="0" smtClean="0"/>
              <a:t>The abolition of slavery crushed their hopes of becoming wealthy.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Education in the Cotton Kingdom</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dirty="0" smtClean="0"/>
              <a:t>Most school-aged children in antebellum Mississippi lived on farms scattered throughout the state.</a:t>
            </a:r>
          </a:p>
          <a:p>
            <a:r>
              <a:rPr lang="en-US" dirty="0" smtClean="0"/>
              <a:t>Farming required little formal education, so there was little demand for a public school system.</a:t>
            </a:r>
          </a:p>
          <a:p>
            <a:r>
              <a:rPr lang="en-US" dirty="0" smtClean="0"/>
              <a:t>Tutors, private teachers, were hired for the children of planters.</a:t>
            </a:r>
          </a:p>
          <a:p>
            <a:r>
              <a:rPr lang="en-US" dirty="0" smtClean="0"/>
              <a:t>There were some private academies in the state, and some children were sent to college in the Northeast or in Europe.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Education in the Cotton Kingdom: Limited Educational Opportunities for Women</a:t>
            </a:r>
            <a:endParaRPr lang="en-US" dirty="0"/>
          </a:p>
        </p:txBody>
      </p:sp>
      <p:sp>
        <p:nvSpPr>
          <p:cNvPr id="3" name="Content Placeholder 2"/>
          <p:cNvSpPr>
            <a:spLocks noGrp="1"/>
          </p:cNvSpPr>
          <p:nvPr>
            <p:ph idx="1"/>
          </p:nvPr>
        </p:nvSpPr>
        <p:spPr>
          <a:xfrm>
            <a:off x="457200" y="1981200"/>
            <a:ext cx="8229600" cy="4373563"/>
          </a:xfrm>
        </p:spPr>
        <p:txBody>
          <a:bodyPr>
            <a:normAutofit fontScale="92500" lnSpcReduction="20000"/>
          </a:bodyPr>
          <a:lstStyle/>
          <a:p>
            <a:r>
              <a:rPr lang="en-US" dirty="0" smtClean="0"/>
              <a:t>In antebellum Mississippi, there were private schools for girls but no state-supported colleges for women.</a:t>
            </a:r>
          </a:p>
          <a:p>
            <a:r>
              <a:rPr lang="en-US" dirty="0" smtClean="0"/>
              <a:t>Many believed that women in the Old South were meant to serve at home, tending to the needs of husbands and children.</a:t>
            </a:r>
          </a:p>
          <a:p>
            <a:r>
              <a:rPr lang="en-US" dirty="0" smtClean="0"/>
              <a:t>Many people of power thought that women did not need a formal education, as they did not have the intellectual capacity to “comprehend as the male.”</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Education in the Cotton Kingdom: Prohibited Educational Opportunities for Slaves and Free Blacks</a:t>
            </a:r>
            <a:endParaRPr lang="en-US" dirty="0"/>
          </a:p>
        </p:txBody>
      </p:sp>
      <p:sp>
        <p:nvSpPr>
          <p:cNvPr id="6" name="Content Placeholder 5"/>
          <p:cNvSpPr>
            <a:spLocks noGrp="1"/>
          </p:cNvSpPr>
          <p:nvPr>
            <p:ph idx="1"/>
          </p:nvPr>
        </p:nvSpPr>
        <p:spPr>
          <a:xfrm>
            <a:off x="457200" y="1905000"/>
            <a:ext cx="8229600" cy="4373563"/>
          </a:xfrm>
        </p:spPr>
        <p:txBody>
          <a:bodyPr>
            <a:normAutofit fontScale="92500" lnSpcReduction="10000"/>
          </a:bodyPr>
          <a:lstStyle/>
          <a:p>
            <a:r>
              <a:rPr lang="en-US" dirty="0" smtClean="0"/>
              <a:t>There were no public or private institutions in antebellum Mississippi that provided education to its slave population or to free blacks.</a:t>
            </a:r>
          </a:p>
          <a:p>
            <a:r>
              <a:rPr lang="en-US" dirty="0" smtClean="0"/>
              <a:t>There was a school conducted briefly for “children of color” in Natchez by Thomas Jones, but it was closed after Jones was arrested.</a:t>
            </a:r>
          </a:p>
          <a:p>
            <a:r>
              <a:rPr lang="en-US" dirty="0" smtClean="0"/>
              <a:t>There was a state law prohibiting the education of slaves, but some free blacks did acquire an education.</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Education in the Cotton Kingdom: Sixteenth Section Funds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1798, the Mississippi Territory was surveyed and divided into townships, which were further divided into sections.</a:t>
            </a:r>
          </a:p>
          <a:p>
            <a:r>
              <a:rPr lang="en-US" dirty="0" smtClean="0"/>
              <a:t>The income from the lease of every sixteenth section in the township is called sixteenth section funds.</a:t>
            </a:r>
          </a:p>
          <a:p>
            <a:r>
              <a:rPr lang="en-US" dirty="0" smtClean="0"/>
              <a:t>Sixteenth section funds were used in support of local public schools.</a:t>
            </a:r>
          </a:p>
          <a:p>
            <a:r>
              <a:rPr lang="en-US" dirty="0" smtClean="0">
                <a:hlinkClick r:id="rId3"/>
              </a:rPr>
              <a:t>Franklin Academy</a:t>
            </a:r>
            <a:r>
              <a:rPr lang="en-US" dirty="0" smtClean="0"/>
              <a:t>, established at Columbus in 1821, was the first public school supported by sixteenth section funds.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05000"/>
            <a:ext cx="7772400" cy="4114800"/>
          </a:xfrm>
        </p:spPr>
        <p:txBody>
          <a:bodyPr>
            <a:normAutofit/>
          </a:bodyPr>
          <a:lstStyle/>
          <a:p>
            <a:r>
              <a:rPr lang="en-US" dirty="0" smtClean="0"/>
              <a:t>The Chickasaw Cession of 1832 was not divided into townships and sections, so the government set aside thousands of acres of land to be used as the sixteenth section lands.</a:t>
            </a:r>
          </a:p>
          <a:p>
            <a:r>
              <a:rPr lang="en-US" dirty="0" smtClean="0"/>
              <a:t>The counties established within the Chickasaw Cession received Chickasaw school funds from the lease of the school lands.</a:t>
            </a:r>
            <a:endParaRPr lang="en-US" dirty="0"/>
          </a:p>
        </p:txBody>
      </p:sp>
      <p:sp>
        <p:nvSpPr>
          <p:cNvPr id="5" name="Title 4"/>
          <p:cNvSpPr>
            <a:spLocks noGrp="1"/>
          </p:cNvSpPr>
          <p:nvPr>
            <p:ph type="title"/>
          </p:nvPr>
        </p:nvSpPr>
        <p:spPr/>
        <p:txBody>
          <a:bodyPr>
            <a:normAutofit fontScale="90000"/>
          </a:bodyPr>
          <a:lstStyle/>
          <a:p>
            <a:r>
              <a:rPr lang="en-US" dirty="0" smtClean="0"/>
              <a:t>Education in the Cotton Kingdom: Chickasaw School Funds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24000"/>
            <a:ext cx="4038600" cy="4525963"/>
          </a:xfrm>
        </p:spPr>
        <p:txBody>
          <a:bodyPr>
            <a:normAutofit fontScale="85000" lnSpcReduction="10000"/>
          </a:bodyPr>
          <a:lstStyle/>
          <a:p>
            <a:r>
              <a:rPr lang="en-US" dirty="0" smtClean="0"/>
              <a:t>When Mississippi became a state, the United States Congress granted a township of land to the state for the purpose of building a university.</a:t>
            </a:r>
          </a:p>
          <a:p>
            <a:r>
              <a:rPr lang="en-US" dirty="0" smtClean="0"/>
              <a:t>After years of disagreement over the university’s location, the university was established in 1844 at Oxford.</a:t>
            </a:r>
          </a:p>
          <a:p>
            <a:r>
              <a:rPr lang="en-US" dirty="0" smtClean="0"/>
              <a:t>The University of Mississippi opened in 1848.</a:t>
            </a:r>
            <a:endParaRPr lang="en-US" dirty="0"/>
          </a:p>
        </p:txBody>
      </p:sp>
      <p:pic>
        <p:nvPicPr>
          <p:cNvPr id="6" name="Content Placeholder 5" descr="University of Mississippi.jpg"/>
          <p:cNvPicPr>
            <a:picLocks noGrp="1" noChangeAspect="1"/>
          </p:cNvPicPr>
          <p:nvPr>
            <p:ph sz="half" idx="2"/>
          </p:nvPr>
        </p:nvPicPr>
        <p:blipFill>
          <a:blip r:embed="rId3" cstate="print"/>
          <a:stretch>
            <a:fillRect/>
          </a:stretch>
        </p:blipFill>
        <p:spPr>
          <a:xfrm>
            <a:off x="5475598" y="1600200"/>
            <a:ext cx="2383803" cy="25908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rmAutofit fontScale="90000"/>
          </a:bodyPr>
          <a:lstStyle/>
          <a:p>
            <a:r>
              <a:rPr lang="en-US" dirty="0" smtClean="0"/>
              <a:t>Education in the Cotton Kingdom: </a:t>
            </a:r>
            <a:br>
              <a:rPr lang="en-US" dirty="0" smtClean="0"/>
            </a:br>
            <a:r>
              <a:rPr lang="en-US" dirty="0" smtClean="0"/>
              <a:t>The University of Mississippi</a:t>
            </a:r>
            <a:endParaRPr lang="en-US" dirty="0"/>
          </a:p>
        </p:txBody>
      </p:sp>
      <p:sp>
        <p:nvSpPr>
          <p:cNvPr id="9" name="TextBox 8"/>
          <p:cNvSpPr txBox="1"/>
          <p:nvPr/>
        </p:nvSpPr>
        <p:spPr>
          <a:xfrm>
            <a:off x="5486400" y="4495800"/>
            <a:ext cx="3124200" cy="738664"/>
          </a:xfrm>
          <a:prstGeom prst="rect">
            <a:avLst/>
          </a:prstGeom>
          <a:noFill/>
        </p:spPr>
        <p:txBody>
          <a:bodyPr wrap="square" rtlCol="0">
            <a:spAutoFit/>
          </a:bodyPr>
          <a:lstStyle/>
          <a:p>
            <a:r>
              <a:rPr lang="en-US" sz="1400" dirty="0" smtClean="0"/>
              <a:t>The Lyceum (1848) was one of the first buildings on the campus of the University of Mississippi. </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Most people in antebellum Mississippi lived on plantations and farms, but there were several towns and cities in the state.</a:t>
            </a:r>
          </a:p>
          <a:p>
            <a:r>
              <a:rPr lang="en-US" dirty="0" smtClean="0"/>
              <a:t>Towns grew slowly in antebellum Mississippi.</a:t>
            </a:r>
            <a:endParaRPr lang="en-US" dirty="0"/>
          </a:p>
        </p:txBody>
      </p:sp>
      <p:sp>
        <p:nvSpPr>
          <p:cNvPr id="5" name="Title 4"/>
          <p:cNvSpPr>
            <a:spLocks noGrp="1"/>
          </p:cNvSpPr>
          <p:nvPr>
            <p:ph type="title"/>
          </p:nvPr>
        </p:nvSpPr>
        <p:spPr/>
        <p:txBody>
          <a:bodyPr>
            <a:normAutofit/>
          </a:bodyPr>
          <a:lstStyle/>
          <a:p>
            <a:r>
              <a:rPr lang="en-US" dirty="0" smtClean="0"/>
              <a:t>Towns in Antebellum Mississippi</a:t>
            </a:r>
            <a:endParaRPr lang="en-US" dirty="0"/>
          </a:p>
        </p:txBody>
      </p:sp>
      <p:pic>
        <p:nvPicPr>
          <p:cNvPr id="66561" name="Picture 1">
            <a:hlinkClick r:id="rId3"/>
          </p:cNvPr>
          <p:cNvPicPr>
            <a:picLocks noChangeAspect="1" noChangeArrowheads="1"/>
          </p:cNvPicPr>
          <p:nvPr/>
        </p:nvPicPr>
        <p:blipFill>
          <a:blip r:embed="rId4" cstate="print"/>
          <a:srcRect/>
          <a:stretch>
            <a:fillRect/>
          </a:stretch>
        </p:blipFill>
        <p:spPr bwMode="auto">
          <a:xfrm>
            <a:off x="5105400" y="1600200"/>
            <a:ext cx="3124200" cy="38671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05400" y="5791200"/>
            <a:ext cx="3021405" cy="307777"/>
          </a:xfrm>
          <a:prstGeom prst="rect">
            <a:avLst/>
          </a:prstGeom>
          <a:noFill/>
        </p:spPr>
        <p:txBody>
          <a:bodyPr wrap="none" rtlCol="0">
            <a:spAutoFit/>
          </a:bodyPr>
          <a:lstStyle/>
          <a:p>
            <a:r>
              <a:rPr lang="en-US" sz="1400" dirty="0" smtClean="0"/>
              <a:t>Click map for larger view of 1852 map. </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7001" y="4114801"/>
            <a:ext cx="6477000" cy="10668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2743200" y="4114800"/>
            <a:ext cx="6400800" cy="1015663"/>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u="sng" dirty="0" smtClean="0">
                <a:solidFill>
                  <a:srgbClr val="D91528"/>
                </a:solidFill>
                <a:effectLst>
                  <a:outerShdw blurRad="38100" dist="38100" dir="2700000" algn="tl">
                    <a:srgbClr val="000000">
                      <a:alpha val="43137"/>
                    </a:srgbClr>
                  </a:outerShdw>
                </a:effectLst>
              </a:rPr>
              <a:t>Heartland of the Cotton Kingdom</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u="sng" dirty="0" smtClean="0">
                <a:solidFill>
                  <a:srgbClr val="D91528"/>
                </a:solidFill>
                <a:effectLst>
                  <a:outerShdw blurRad="38100" dist="38100" dir="2700000" algn="tl">
                    <a:srgbClr val="000000">
                      <a:alpha val="43137"/>
                    </a:srgbClr>
                  </a:outerShdw>
                </a:effectLst>
              </a:rPr>
              <a:t>Chattel Slavery</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u="sng" dirty="0" smtClean="0">
                <a:solidFill>
                  <a:srgbClr val="D91528"/>
                </a:solidFill>
                <a:effectLst>
                  <a:outerShdw blurRad="38100" dist="38100" dir="2700000" algn="tl">
                    <a:srgbClr val="000000">
                      <a:alpha val="43137"/>
                    </a:srgbClr>
                  </a:outerShdw>
                </a:effectLst>
              </a:rPr>
              <a:t>Slavery, State’s Rights, and Secession</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2: Chattel Slavery</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Essential Question: How did the beliefs and ideals of people affect their attitude about slavery? </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20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2: Chattel Slavery</a:t>
            </a:r>
            <a:endParaRPr lang="en-US" dirty="0"/>
          </a:p>
        </p:txBody>
      </p:sp>
      <p:sp>
        <p:nvSpPr>
          <p:cNvPr id="3" name="Content Placeholder 2"/>
          <p:cNvSpPr>
            <a:spLocks noGrp="1"/>
          </p:cNvSpPr>
          <p:nvPr>
            <p:ph idx="1"/>
          </p:nvPr>
        </p:nvSpPr>
        <p:spPr>
          <a:xfrm>
            <a:off x="533400" y="1371600"/>
            <a:ext cx="8229600" cy="4525963"/>
          </a:xfrm>
        </p:spPr>
        <p:txBody>
          <a:bodyPr>
            <a:normAutofit/>
          </a:bodyPr>
          <a:lstStyle/>
          <a:p>
            <a:r>
              <a:rPr lang="en-US" dirty="0" smtClean="0"/>
              <a:t>What terms do I need to know?</a:t>
            </a:r>
          </a:p>
          <a:p>
            <a:pPr lvl="1"/>
            <a:r>
              <a:rPr lang="en-US" dirty="0" smtClean="0"/>
              <a:t>chattel slavery</a:t>
            </a:r>
          </a:p>
          <a:p>
            <a:pPr lvl="1"/>
            <a:r>
              <a:rPr lang="en-US" dirty="0" smtClean="0"/>
              <a:t>overseer</a:t>
            </a:r>
          </a:p>
          <a:p>
            <a:pPr lvl="1"/>
            <a:r>
              <a:rPr lang="en-US" dirty="0" smtClean="0"/>
              <a:t>driver</a:t>
            </a:r>
          </a:p>
          <a:p>
            <a:pPr lvl="1"/>
            <a:r>
              <a:rPr lang="en-US" dirty="0" smtClean="0"/>
              <a:t>slave quarters</a:t>
            </a:r>
          </a:p>
          <a:p>
            <a:pPr lvl="1"/>
            <a:r>
              <a:rPr lang="en-US" dirty="0" smtClean="0"/>
              <a:t>slave codes</a:t>
            </a:r>
          </a:p>
          <a:p>
            <a:pPr lvl="1"/>
            <a:r>
              <a:rPr lang="en-US" dirty="0" smtClean="0"/>
              <a:t>praise meeting</a:t>
            </a:r>
          </a:p>
          <a:p>
            <a:pPr lvl="1"/>
            <a:r>
              <a:rPr lang="en-US" dirty="0" smtClean="0"/>
              <a:t>American Colonization Society</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21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dirty="0" smtClean="0"/>
              <a:t>Mississippi’s Constitution of 1817 established a labor system called chattel slavery.</a:t>
            </a:r>
          </a:p>
          <a:p>
            <a:r>
              <a:rPr lang="en-US" dirty="0" smtClean="0"/>
              <a:t>Chattel slavery meant that, by law and custom, African American slaves were the personal property of their owners and could be bought, sold, traded, and inherited.</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Origin of Slavery</a:t>
            </a:r>
            <a:endParaRPr lang="en-US" dirty="0"/>
          </a:p>
        </p:txBody>
      </p:sp>
      <p:sp>
        <p:nvSpPr>
          <p:cNvPr id="6" name="Content Placeholder 5"/>
          <p:cNvSpPr>
            <a:spLocks noGrp="1"/>
          </p:cNvSpPr>
          <p:nvPr>
            <p:ph idx="1"/>
          </p:nvPr>
        </p:nvSpPr>
        <p:spPr>
          <a:xfrm>
            <a:off x="609600" y="1371600"/>
            <a:ext cx="8229600" cy="4525963"/>
          </a:xfrm>
        </p:spPr>
        <p:txBody>
          <a:bodyPr>
            <a:normAutofit fontScale="92500" lnSpcReduction="10000"/>
          </a:bodyPr>
          <a:lstStyle/>
          <a:p>
            <a:r>
              <a:rPr lang="en-US" dirty="0" smtClean="0"/>
              <a:t>The ancient civilizations of Egypt, Greece, and Rome all practiced human captivity and servitude, called bondage.</a:t>
            </a:r>
          </a:p>
          <a:p>
            <a:r>
              <a:rPr lang="en-US" dirty="0" smtClean="0"/>
              <a:t>Europeans brought the institution of slavery with them to the New World.</a:t>
            </a:r>
          </a:p>
          <a:p>
            <a:r>
              <a:rPr lang="en-US" dirty="0" smtClean="0"/>
              <a:t>The first African America slaves were brought by the English to Jamestown, Virginia, in 1619.</a:t>
            </a:r>
          </a:p>
          <a:p>
            <a:r>
              <a:rPr lang="en-US" dirty="0" smtClean="0"/>
              <a:t>The French used both Indian slaves and African slaves to till southern soil in Mississippi, but African American slaves became the most used.</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lave population.jpg"/>
          <p:cNvPicPr>
            <a:picLocks noGrp="1" noChangeAspect="1"/>
          </p:cNvPicPr>
          <p:nvPr>
            <p:ph sz="half" idx="2"/>
          </p:nvPr>
        </p:nvPicPr>
        <p:blipFill>
          <a:blip r:embed="rId3" cstate="print"/>
          <a:stretch>
            <a:fillRect/>
          </a:stretch>
        </p:blipFill>
        <p:spPr>
          <a:xfrm>
            <a:off x="4572000" y="1524000"/>
            <a:ext cx="4386942" cy="3962400"/>
          </a:xfrm>
        </p:spPr>
      </p:pic>
      <p:sp>
        <p:nvSpPr>
          <p:cNvPr id="6" name="Content Placeholder 5"/>
          <p:cNvSpPr>
            <a:spLocks noGrp="1"/>
          </p:cNvSpPr>
          <p:nvPr>
            <p:ph sz="half" idx="1"/>
          </p:nvPr>
        </p:nvSpPr>
        <p:spPr>
          <a:xfrm>
            <a:off x="228600" y="1066800"/>
            <a:ext cx="4495800" cy="5257800"/>
          </a:xfrm>
        </p:spPr>
        <p:txBody>
          <a:bodyPr>
            <a:normAutofit lnSpcReduction="10000"/>
          </a:bodyPr>
          <a:lstStyle/>
          <a:p>
            <a:r>
              <a:rPr lang="en-US" dirty="0" smtClean="0"/>
              <a:t>Slaves made up the minority of Mississippi’s population until the 1830s, when millions of acres of land were turned into cotton fields.</a:t>
            </a:r>
          </a:p>
          <a:p>
            <a:r>
              <a:rPr lang="en-US" dirty="0" smtClean="0"/>
              <a:t>By 1840, slaves outnumbered whites 195,211 to 179,074.</a:t>
            </a:r>
          </a:p>
          <a:p>
            <a:r>
              <a:rPr lang="en-US" dirty="0" smtClean="0"/>
              <a:t>Over the next twenty years, the black population continued to grow faster than the white population.</a:t>
            </a:r>
          </a:p>
          <a:p>
            <a:endParaRPr lang="en-US" dirty="0" smtClean="0"/>
          </a:p>
          <a:p>
            <a:endParaRPr lang="en-US" dirty="0" smtClean="0"/>
          </a:p>
          <a:p>
            <a:endParaRPr lang="en-US" dirty="0" smtClean="0"/>
          </a:p>
          <a:p>
            <a:endParaRPr lang="en-US" dirty="0" smtClean="0"/>
          </a:p>
        </p:txBody>
      </p:sp>
      <p:sp>
        <p:nvSpPr>
          <p:cNvPr id="5" name="Title 4"/>
          <p:cNvSpPr>
            <a:spLocks noGrp="1"/>
          </p:cNvSpPr>
          <p:nvPr>
            <p:ph type="title"/>
          </p:nvPr>
        </p:nvSpPr>
        <p:spPr>
          <a:xfrm>
            <a:off x="457200" y="0"/>
            <a:ext cx="8229600" cy="1143000"/>
          </a:xfrm>
        </p:spPr>
        <p:txBody>
          <a:bodyPr>
            <a:normAutofit/>
          </a:bodyPr>
          <a:lstStyle/>
          <a:p>
            <a:r>
              <a:rPr lang="en-US" dirty="0" smtClean="0"/>
              <a:t>Increase in Slave Population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8153400" cy="4495800"/>
          </a:xfrm>
        </p:spPr>
        <p:txBody>
          <a:bodyPr>
            <a:normAutofit/>
          </a:bodyPr>
          <a:lstStyle/>
          <a:p>
            <a:r>
              <a:rPr lang="en-US" dirty="0" smtClean="0"/>
              <a:t>Most sources have recorded that 30,934 Mississippians were slave owners.</a:t>
            </a:r>
          </a:p>
          <a:p>
            <a:r>
              <a:rPr lang="en-US" dirty="0" smtClean="0"/>
              <a:t>Approximately 176,375 whites belonged to the slave-owning class.</a:t>
            </a:r>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Slave Owners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smtClean="0"/>
              <a:t>There were three types of slaves in antebellum Mississippi: field slaves, house slaves, and town slaves.</a:t>
            </a:r>
          </a:p>
          <a:p>
            <a:r>
              <a:rPr lang="en-US" dirty="0" smtClean="0"/>
              <a:t>The lives of slaves were largely determined by their status.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7" descr="slave auction sign.jpg"/>
          <p:cNvPicPr>
            <a:picLocks noGrp="1" noChangeAspect="1"/>
          </p:cNvPicPr>
          <p:nvPr>
            <p:ph sz="half" idx="2"/>
          </p:nvPr>
        </p:nvPicPr>
        <p:blipFill>
          <a:blip r:embed="rId3" cstate="print"/>
          <a:stretch>
            <a:fillRect/>
          </a:stretch>
        </p:blipFill>
        <p:spPr>
          <a:xfrm>
            <a:off x="4953000" y="2286000"/>
            <a:ext cx="3305175" cy="2085975"/>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rmAutofit/>
          </a:bodyPr>
          <a:lstStyle/>
          <a:p>
            <a:r>
              <a:rPr lang="en-US" dirty="0" smtClean="0"/>
              <a:t>Types of Slaves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95400"/>
            <a:ext cx="4648200" cy="5105400"/>
          </a:xfrm>
        </p:spPr>
        <p:txBody>
          <a:bodyPr>
            <a:normAutofit fontScale="85000" lnSpcReduction="20000"/>
          </a:bodyPr>
          <a:lstStyle/>
          <a:p>
            <a:r>
              <a:rPr lang="en-US" dirty="0" smtClean="0"/>
              <a:t>The largest group of slaves were field slaves, which included both men and women.</a:t>
            </a:r>
          </a:p>
          <a:p>
            <a:r>
              <a:rPr lang="en-US" dirty="0" smtClean="0"/>
              <a:t>Children began work at around five or six years old; they performed tasks that did not require much strength or endurance.</a:t>
            </a:r>
          </a:p>
          <a:p>
            <a:r>
              <a:rPr lang="en-US" dirty="0" smtClean="0"/>
              <a:t>Field slaves were assigned specific jobs, worked long hours, and were under the control of an overseer.</a:t>
            </a:r>
          </a:p>
          <a:p>
            <a:r>
              <a:rPr lang="en-US" dirty="0" smtClean="0"/>
              <a:t>In the off-season between harvesting and planting, field slaves performed additional chores.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7" name="Content Placeholder 6" descr="slave cabin LOC.jpg"/>
          <p:cNvPicPr>
            <a:picLocks noGrp="1" noChangeAspect="1"/>
          </p:cNvPicPr>
          <p:nvPr>
            <p:ph sz="half" idx="2"/>
          </p:nvPr>
        </p:nvPicPr>
        <p:blipFill>
          <a:blip r:embed="rId3" cstate="print"/>
          <a:stretch>
            <a:fillRect/>
          </a:stretch>
        </p:blipFill>
        <p:spPr>
          <a:xfrm>
            <a:off x="4800600" y="1752600"/>
            <a:ext cx="4038600" cy="295850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Types of Slaves: Field Slaves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Types of Slaves: House Slaves</a:t>
            </a:r>
            <a:endParaRPr lang="en-US" dirty="0"/>
          </a:p>
        </p:txBody>
      </p:sp>
      <p:sp>
        <p:nvSpPr>
          <p:cNvPr id="6" name="Content Placeholder 5"/>
          <p:cNvSpPr>
            <a:spLocks noGrp="1"/>
          </p:cNvSpPr>
          <p:nvPr>
            <p:ph idx="1"/>
          </p:nvPr>
        </p:nvSpPr>
        <p:spPr/>
        <p:txBody>
          <a:bodyPr>
            <a:normAutofit fontScale="92500"/>
          </a:bodyPr>
          <a:lstStyle/>
          <a:p>
            <a:r>
              <a:rPr lang="en-US" dirty="0" smtClean="0"/>
              <a:t>House slaves included cooks, housekeepers, butlers, gardeners, carriage drivers, and traveling companions.</a:t>
            </a:r>
          </a:p>
          <a:p>
            <a:r>
              <a:rPr lang="en-US" dirty="0" smtClean="0"/>
              <a:t>House slaves were often given special treatment and privileges not available to field slaves.</a:t>
            </a:r>
          </a:p>
          <a:p>
            <a:r>
              <a:rPr lang="en-US" dirty="0" smtClean="0"/>
              <a:t>House slaves were sometimes resented by field slaves because of their better quality of life and the special treatment given to them by their owners.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1143000"/>
          </a:xfrm>
        </p:spPr>
        <p:txBody>
          <a:bodyPr>
            <a:normAutofit/>
          </a:bodyPr>
          <a:lstStyle/>
          <a:p>
            <a:r>
              <a:rPr lang="en-US" dirty="0" smtClean="0"/>
              <a:t>Types of Slaves: Town Slaves</a:t>
            </a:r>
            <a:endParaRPr lang="en-US" dirty="0"/>
          </a:p>
        </p:txBody>
      </p:sp>
      <p:sp>
        <p:nvSpPr>
          <p:cNvPr id="6" name="Content Placeholder 5"/>
          <p:cNvSpPr>
            <a:spLocks noGrp="1"/>
          </p:cNvSpPr>
          <p:nvPr>
            <p:ph idx="1"/>
          </p:nvPr>
        </p:nvSpPr>
        <p:spPr>
          <a:xfrm>
            <a:off x="533400" y="1219200"/>
            <a:ext cx="8229600" cy="5029200"/>
          </a:xfrm>
        </p:spPr>
        <p:txBody>
          <a:bodyPr>
            <a:normAutofit fontScale="77500" lnSpcReduction="20000"/>
          </a:bodyPr>
          <a:lstStyle/>
          <a:p>
            <a:r>
              <a:rPr lang="en-US" dirty="0" smtClean="0"/>
              <a:t>Town slaves made up the smallest group of slaves; they lived in towns and cities.</a:t>
            </a:r>
          </a:p>
          <a:p>
            <a:r>
              <a:rPr lang="en-US" dirty="0" smtClean="0"/>
              <a:t>Town slaves included carpenters, cooks, butlers, blacksmiths, day laborers, and those who worked in bathhouses and hotels.</a:t>
            </a:r>
          </a:p>
          <a:p>
            <a:r>
              <a:rPr lang="en-US" dirty="0" smtClean="0"/>
              <a:t>Most town slaves lived in a small enclosed section of town called the slave quarters, rather than in the houses of their owners.</a:t>
            </a:r>
          </a:p>
          <a:p>
            <a:r>
              <a:rPr lang="en-US" dirty="0" smtClean="0"/>
              <a:t>Town slaves were signaled to return to the slave quarters after work, and the quarters were enclosed well.</a:t>
            </a:r>
          </a:p>
          <a:p>
            <a:r>
              <a:rPr lang="en-US" dirty="0" smtClean="0"/>
              <a:t>Town slaves were usually hired or rented by their owners, and a portion of the wages they earned were kept by their owners.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a:t>
            </a:r>
            <a:r>
              <a:rPr lang="en-US" dirty="0" smtClean="0"/>
              <a:t>Heartland of the Cotton Kingdom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smtClean="0"/>
              <a:t>Essential Question: How did location and technology affect cotton production in Mississippi?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Plantation Management and </a:t>
            </a:r>
            <a:br>
              <a:rPr lang="en-US" dirty="0" smtClean="0"/>
            </a:br>
            <a:r>
              <a:rPr lang="en-US" dirty="0" smtClean="0"/>
              <a:t>Police Control</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Planters who owned more than thirty slaves usually employed an overseer; overseers enforced slave codes and maintained order.</a:t>
            </a:r>
          </a:p>
          <a:p>
            <a:r>
              <a:rPr lang="en-US" dirty="0" smtClean="0"/>
              <a:t>Slave codes restricted slaves in a number of ways.</a:t>
            </a:r>
          </a:p>
          <a:p>
            <a:r>
              <a:rPr lang="en-US" dirty="0" smtClean="0"/>
              <a:t>Slaves were severely and cruelly punished for crimes and misbehavior.</a:t>
            </a:r>
          </a:p>
          <a:p>
            <a:r>
              <a:rPr lang="en-US" dirty="0" smtClean="0"/>
              <a:t>There was a clearly defined reward and punishment system on most Mississippi plantations.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Slave Family</a:t>
            </a:r>
            <a:endParaRPr lang="en-US" dirty="0"/>
          </a:p>
        </p:txBody>
      </p:sp>
      <p:sp>
        <p:nvSpPr>
          <p:cNvPr id="6" name="Content Placeholder 5"/>
          <p:cNvSpPr>
            <a:spLocks noGrp="1"/>
          </p:cNvSpPr>
          <p:nvPr>
            <p:ph idx="1"/>
          </p:nvPr>
        </p:nvSpPr>
        <p:spPr>
          <a:xfrm>
            <a:off x="457200" y="1219200"/>
            <a:ext cx="8229600" cy="5105400"/>
          </a:xfrm>
        </p:spPr>
        <p:txBody>
          <a:bodyPr>
            <a:normAutofit fontScale="85000" lnSpcReduction="20000"/>
          </a:bodyPr>
          <a:lstStyle/>
          <a:p>
            <a:r>
              <a:rPr lang="en-US" dirty="0" smtClean="0"/>
              <a:t>Most slaves in the American South lived in family units; family ties and blood kinship were very important to slaves, and they made great efforts to keep their families together.</a:t>
            </a:r>
          </a:p>
          <a:p>
            <a:r>
              <a:rPr lang="en-US" dirty="0" smtClean="0"/>
              <a:t>Food, clothing, and other provisions were distributed to families on almost all Mississippi plantations.</a:t>
            </a:r>
          </a:p>
          <a:p>
            <a:r>
              <a:rPr lang="en-US" dirty="0" smtClean="0"/>
              <a:t>The values, ideals, morals, and self-image of slaves were shaped and molded in the slave quarters.</a:t>
            </a:r>
          </a:p>
          <a:p>
            <a:r>
              <a:rPr lang="en-US" dirty="0" smtClean="0"/>
              <a:t>Slave parents worked to build their children up with a positive self-concept and self-esteem.</a:t>
            </a:r>
          </a:p>
          <a:p>
            <a:r>
              <a:rPr lang="en-US" dirty="0" smtClean="0"/>
              <a:t>The white world was a slave’s secondary environment; slaves judged each other not by how they conducted themselves within the white community, but within the slave community.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Religion among the Slaves</a:t>
            </a:r>
            <a:endParaRPr lang="en-US" dirty="0"/>
          </a:p>
        </p:txBody>
      </p:sp>
      <p:sp>
        <p:nvSpPr>
          <p:cNvPr id="6" name="Content Placeholder 5"/>
          <p:cNvSpPr>
            <a:spLocks noGrp="1"/>
          </p:cNvSpPr>
          <p:nvPr>
            <p:ph idx="1"/>
          </p:nvPr>
        </p:nvSpPr>
        <p:spPr>
          <a:xfrm>
            <a:off x="457200" y="1143000"/>
            <a:ext cx="8229600" cy="4830763"/>
          </a:xfrm>
        </p:spPr>
        <p:txBody>
          <a:bodyPr>
            <a:normAutofit fontScale="85000" lnSpcReduction="20000"/>
          </a:bodyPr>
          <a:lstStyle/>
          <a:p>
            <a:r>
              <a:rPr lang="en-US" dirty="0" smtClean="0"/>
              <a:t>Religion was the second most important element of slave life in the quarters.</a:t>
            </a:r>
          </a:p>
          <a:p>
            <a:r>
              <a:rPr lang="en-US" dirty="0" smtClean="0"/>
              <a:t>Slaves’ faith and hope of deliverance helped to sustain them during their years of bondage.</a:t>
            </a:r>
          </a:p>
          <a:p>
            <a:r>
              <a:rPr lang="en-US" dirty="0" smtClean="0"/>
              <a:t>On most plantations, slaves went to church with white people; after the formal services, slaves usually conducted their own religious ceremonies called praise meetings.</a:t>
            </a:r>
          </a:p>
          <a:p>
            <a:r>
              <a:rPr lang="en-US" dirty="0" smtClean="0"/>
              <a:t>At praise meetings, slaves could truly express themselves through songs, chants, spirituals, and dances, unrestrained.</a:t>
            </a:r>
          </a:p>
          <a:p>
            <a:r>
              <a:rPr lang="en-US" dirty="0" smtClean="0"/>
              <a:t>These ceremonies acted as an escape for slaves and helped them to preserve some of their heritage.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447800"/>
            <a:ext cx="4038600" cy="4678363"/>
          </a:xfrm>
        </p:spPr>
        <p:txBody>
          <a:bodyPr>
            <a:normAutofit fontScale="92500" lnSpcReduction="20000"/>
          </a:bodyPr>
          <a:lstStyle/>
          <a:p>
            <a:r>
              <a:rPr lang="en-US" dirty="0" smtClean="0"/>
              <a:t>A branch of the American Colonization Society was established in Mississippi in 1831.</a:t>
            </a:r>
          </a:p>
          <a:p>
            <a:r>
              <a:rPr lang="en-US" dirty="0" smtClean="0"/>
              <a:t>The society intended to assist free blacks who desired to return to Africa.</a:t>
            </a:r>
          </a:p>
          <a:p>
            <a:r>
              <a:rPr lang="en-US" dirty="0" smtClean="0"/>
              <a:t>The Mississippi Society provided assistance to a little over 500 free blacks and brought them from Mississippi to Liberia.</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smtClean="0"/>
              <a:t>The Mississippi Colonization Society</a:t>
            </a:r>
            <a:endParaRPr lang="en-US" dirty="0"/>
          </a:p>
        </p:txBody>
      </p:sp>
      <p:sp>
        <p:nvSpPr>
          <p:cNvPr id="9" name="TextBox 8"/>
          <p:cNvSpPr txBox="1"/>
          <p:nvPr/>
        </p:nvSpPr>
        <p:spPr>
          <a:xfrm>
            <a:off x="4876800" y="5029200"/>
            <a:ext cx="4038600" cy="307777"/>
          </a:xfrm>
          <a:prstGeom prst="rect">
            <a:avLst/>
          </a:prstGeom>
          <a:noFill/>
        </p:spPr>
        <p:txBody>
          <a:bodyPr wrap="square" rtlCol="0">
            <a:spAutoFit/>
          </a:bodyPr>
          <a:lstStyle/>
          <a:p>
            <a:r>
              <a:rPr lang="en-US" sz="1400" dirty="0" smtClean="0"/>
              <a:t>Liberia (flag above) was to be home to freed slaves. </a:t>
            </a:r>
            <a:endParaRPr lang="en-US" sz="1400" dirty="0"/>
          </a:p>
        </p:txBody>
      </p:sp>
      <p:pic>
        <p:nvPicPr>
          <p:cNvPr id="37892" name="Picture 4" descr="C:\Documents and Settings\Emmett\Local Settings\Temporary Internet Files\Content.IE5\NHHB81Q8\MP900362726[1].jpg"/>
          <p:cNvPicPr>
            <a:picLocks noGrp="1" noChangeAspect="1" noChangeArrowheads="1"/>
          </p:cNvPicPr>
          <p:nvPr>
            <p:ph sz="half" idx="2"/>
          </p:nvPr>
        </p:nvPicPr>
        <p:blipFill>
          <a:blip r:embed="rId3" cstate="print"/>
          <a:srcRect/>
          <a:stretch>
            <a:fillRect/>
          </a:stretch>
        </p:blipFill>
        <p:spPr bwMode="auto">
          <a:xfrm>
            <a:off x="4876800" y="2971800"/>
            <a:ext cx="3657600" cy="1920240"/>
          </a:xfrm>
          <a:prstGeom prst="rect">
            <a:avLst/>
          </a:prstGeom>
          <a:ln>
            <a:noFill/>
          </a:ln>
          <a:effectLst>
            <a:outerShdw blurRad="292100" dist="139700" dir="2700000" algn="tl" rotWithShape="0">
              <a:srgbClr val="333333">
                <a:alpha val="65000"/>
              </a:srgbClr>
            </a:outerShdw>
          </a:effectLst>
        </p:spPr>
      </p:pic>
      <p:pic>
        <p:nvPicPr>
          <p:cNvPr id="37893" name="Picture 5" descr="C:\Documents and Settings\Emmett\Local Settings\Temporary Internet Files\Content.IE5\VJSO3138\MC90018941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1447800"/>
            <a:ext cx="2084832" cy="1307592"/>
          </a:xfrm>
          <a:prstGeom prst="rect">
            <a:avLst/>
          </a:prstGeom>
          <a:no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893"/>
                                        </p:tgtEl>
                                        <p:attrNameLst>
                                          <p:attrName>style.visibility</p:attrName>
                                        </p:attrNameLst>
                                      </p:cBhvr>
                                      <p:to>
                                        <p:strVal val="visible"/>
                                      </p:to>
                                    </p:set>
                                    <p:anim calcmode="lin" valueType="num">
                                      <p:cBhvr additive="base">
                                        <p:cTn id="11" dur="500" fill="hold"/>
                                        <p:tgtEl>
                                          <p:spTgt spid="37893"/>
                                        </p:tgtEl>
                                        <p:attrNameLst>
                                          <p:attrName>ppt_x</p:attrName>
                                        </p:attrNameLst>
                                      </p:cBhvr>
                                      <p:tavLst>
                                        <p:tav tm="0">
                                          <p:val>
                                            <p:strVal val="0-#ppt_w/2"/>
                                          </p:val>
                                        </p:tav>
                                        <p:tav tm="100000">
                                          <p:val>
                                            <p:strVal val="#ppt_x"/>
                                          </p:val>
                                        </p:tav>
                                      </p:tavLst>
                                    </p:anim>
                                    <p:anim calcmode="lin" valueType="num">
                                      <p:cBhvr additive="base">
                                        <p:cTn id="12"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8305800" cy="4648200"/>
          </a:xfrm>
        </p:spPr>
        <p:txBody>
          <a:bodyPr>
            <a:normAutofit/>
          </a:bodyPr>
          <a:lstStyle/>
          <a:p>
            <a:r>
              <a:rPr lang="en-US" dirty="0" smtClean="0"/>
              <a:t>In 1860, there were 773 African American men, women, and children in Mississippi who were not slaves.</a:t>
            </a:r>
          </a:p>
          <a:p>
            <a:r>
              <a:rPr lang="en-US" dirty="0" smtClean="0"/>
              <a:t>These men, women, and children were designated by law and custom as “free men of color,” but their rights and privileges were still restricted.</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Free Men of Color</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Free Men of Color: </a:t>
            </a:r>
            <a:br>
              <a:rPr lang="en-US" dirty="0" smtClean="0"/>
            </a:br>
            <a:r>
              <a:rPr lang="en-US" dirty="0" smtClean="0"/>
              <a:t>Restrictions of Free Blacks</a:t>
            </a:r>
            <a:endParaRPr lang="en-US" dirty="0"/>
          </a:p>
        </p:txBody>
      </p:sp>
      <p:sp>
        <p:nvSpPr>
          <p:cNvPr id="6" name="Content Placeholder 5"/>
          <p:cNvSpPr>
            <a:spLocks noGrp="1"/>
          </p:cNvSpPr>
          <p:nvPr>
            <p:ph idx="1"/>
          </p:nvPr>
        </p:nvSpPr>
        <p:spPr>
          <a:xfrm>
            <a:off x="457200" y="1524000"/>
            <a:ext cx="8229600" cy="4876800"/>
          </a:xfrm>
        </p:spPr>
        <p:txBody>
          <a:bodyPr>
            <a:normAutofit fontScale="85000" lnSpcReduction="20000"/>
          </a:bodyPr>
          <a:lstStyle/>
          <a:p>
            <a:r>
              <a:rPr lang="en-US" dirty="0" smtClean="0"/>
              <a:t>In 1831, free blacks were required to leave Mississippi after a slave revolt led by Nat Turner; a law passed in 1842 prohibited the immigration of additional free blacks into Mississippi.</a:t>
            </a:r>
          </a:p>
          <a:p>
            <a:r>
              <a:rPr lang="en-US" dirty="0" smtClean="0"/>
              <a:t>Free blacks with good character references from local authorities were allowed to remain in the state.</a:t>
            </a:r>
          </a:p>
          <a:p>
            <a:r>
              <a:rPr lang="en-US" dirty="0" smtClean="0"/>
              <a:t>Most free blacks were descendants of former slaves, but some had been freed by their owners, and others had saved up enough money to purchase their freedom and the freedom of their families.</a:t>
            </a:r>
          </a:p>
          <a:p>
            <a:r>
              <a:rPr lang="en-US" dirty="0" smtClean="0"/>
              <a:t>Some white Mississippians were worried that the presence of free blacks might create a desire for freedom among the slaves in bondage.</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219200"/>
            <a:ext cx="8534400" cy="4800600"/>
          </a:xfrm>
        </p:spPr>
        <p:txBody>
          <a:bodyPr>
            <a:normAutofit/>
          </a:bodyPr>
          <a:lstStyle/>
          <a:p>
            <a:r>
              <a:rPr lang="en-US" dirty="0" smtClean="0"/>
              <a:t>William Johnson was the most prominent free black in Mississippi.</a:t>
            </a:r>
          </a:p>
          <a:p>
            <a:r>
              <a:rPr lang="en-US" dirty="0" smtClean="0"/>
              <a:t>Johnson owned several barbershops, five houses, a delivery service, a thousand acres of land, and fifteen slaves.</a:t>
            </a:r>
          </a:p>
          <a:p>
            <a:r>
              <a:rPr lang="en-US" dirty="0" smtClean="0"/>
              <a:t>Johnson was one of the most successful businessmen in Natchez.</a:t>
            </a:r>
          </a:p>
          <a:p>
            <a:r>
              <a:rPr lang="en-US" dirty="0" smtClean="0"/>
              <a:t>In 1851, William Johnson was killed by a neighbor over a land dispute.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smtClean="0"/>
              <a:t>Free Men of Color: William Johnson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Runaways and Slave Resistance</a:t>
            </a:r>
            <a:endParaRPr lang="en-US" dirty="0"/>
          </a:p>
        </p:txBody>
      </p:sp>
      <p:sp>
        <p:nvSpPr>
          <p:cNvPr id="6" name="Content Placeholder 5"/>
          <p:cNvSpPr>
            <a:spLocks noGrp="1"/>
          </p:cNvSpPr>
          <p:nvPr>
            <p:ph idx="1"/>
          </p:nvPr>
        </p:nvSpPr>
        <p:spPr>
          <a:xfrm>
            <a:off x="457200" y="1295400"/>
            <a:ext cx="8229600" cy="4525963"/>
          </a:xfrm>
        </p:spPr>
        <p:txBody>
          <a:bodyPr>
            <a:normAutofit fontScale="92500" lnSpcReduction="10000"/>
          </a:bodyPr>
          <a:lstStyle/>
          <a:p>
            <a:r>
              <a:rPr lang="en-US" dirty="0" smtClean="0"/>
              <a:t>African American slaves showed resistance to their bondage and mistreatment in many different ways.</a:t>
            </a:r>
          </a:p>
          <a:p>
            <a:r>
              <a:rPr lang="en-US" dirty="0" smtClean="0"/>
              <a:t>The most common resistance shown by slaves was running away, but their chances of escaping were not very good.</a:t>
            </a:r>
          </a:p>
          <a:p>
            <a:r>
              <a:rPr lang="en-US" dirty="0" smtClean="0"/>
              <a:t>Slaves also displayed their hatred by causing fires and neglecting animals and equipment; in extreme cases, murder, poisoning, and violence against slave owners occurred.</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Rumors of Slave Revolts</a:t>
            </a:r>
            <a:endParaRPr lang="en-US" dirty="0"/>
          </a:p>
        </p:txBody>
      </p:sp>
      <p:sp>
        <p:nvSpPr>
          <p:cNvPr id="6" name="Content Placeholder 5"/>
          <p:cNvSpPr>
            <a:spLocks noGrp="1"/>
          </p:cNvSpPr>
          <p:nvPr>
            <p:ph idx="1"/>
          </p:nvPr>
        </p:nvSpPr>
        <p:spPr>
          <a:xfrm>
            <a:off x="457200" y="1066800"/>
            <a:ext cx="8229600" cy="4830763"/>
          </a:xfrm>
        </p:spPr>
        <p:txBody>
          <a:bodyPr>
            <a:normAutofit fontScale="85000" lnSpcReduction="20000"/>
          </a:bodyPr>
          <a:lstStyle/>
          <a:p>
            <a:r>
              <a:rPr lang="en-US" dirty="0" smtClean="0"/>
              <a:t>In the summer of 1835, rumors of a slave revolt spread through Madison, Hinds, and Warren County.</a:t>
            </a:r>
          </a:p>
          <a:p>
            <a:r>
              <a:rPr lang="en-US" dirty="0" smtClean="0"/>
              <a:t>Slaves or white strangers who acted suspiciously were questioned, and several of those questioned were hanged as a result of the hysteria.</a:t>
            </a:r>
          </a:p>
          <a:p>
            <a:r>
              <a:rPr lang="en-US" dirty="0" smtClean="0"/>
              <a:t>Weeks after the Civil War began, rumors of a massive slave revolt in Natchez spread.</a:t>
            </a:r>
          </a:p>
          <a:p>
            <a:r>
              <a:rPr lang="en-US" dirty="0" smtClean="0"/>
              <a:t>Response to the rumors of the slave revolt in Natchez were met quickly and severely.</a:t>
            </a:r>
          </a:p>
          <a:p>
            <a:r>
              <a:rPr lang="en-US" dirty="0" smtClean="0"/>
              <a:t>Throughout the Civil War, there were sporadic and isolated slave uprisings in the South, but there were no organized massive rebellions.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Slavery, States’ Rights, and Secession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3992563"/>
          </a:xfrm>
        </p:spPr>
        <p:txBody>
          <a:bodyPr/>
          <a:lstStyle/>
          <a:p>
            <a:r>
              <a:rPr lang="en-US" dirty="0" smtClean="0"/>
              <a:t>Essential Question: How did people’s beliefs and ideals affect their view of states’ rights in America? </a:t>
            </a:r>
          </a:p>
          <a:p>
            <a:pPr>
              <a:buNone/>
            </a:pPr>
            <a:endParaRPr lang="en-US" dirty="0" smtClean="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Heartland of the Cotton Kingdom</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 </a:t>
            </a:r>
          </a:p>
          <a:p>
            <a:pPr lvl="1"/>
            <a:r>
              <a:rPr lang="en-US" dirty="0" smtClean="0"/>
              <a:t>plantation</a:t>
            </a:r>
          </a:p>
          <a:p>
            <a:pPr lvl="1"/>
            <a:r>
              <a:rPr lang="en-US" dirty="0" smtClean="0"/>
              <a:t>cotton gin</a:t>
            </a:r>
          </a:p>
          <a:p>
            <a:pPr lvl="1"/>
            <a:r>
              <a:rPr lang="en-US" dirty="0" smtClean="0"/>
              <a:t>Mexican-Petit Gulf seed</a:t>
            </a:r>
          </a:p>
          <a:p>
            <a:pPr lvl="1"/>
            <a:r>
              <a:rPr lang="en-US" dirty="0" smtClean="0"/>
              <a:t>tutor</a:t>
            </a:r>
          </a:p>
          <a:p>
            <a:pPr lvl="1"/>
            <a:r>
              <a:rPr lang="en-US" dirty="0" smtClean="0"/>
              <a:t>section</a:t>
            </a:r>
          </a:p>
          <a:p>
            <a:pPr lvl="1"/>
            <a:r>
              <a:rPr lang="en-US" dirty="0" smtClean="0"/>
              <a:t>sixteenth section funds</a:t>
            </a:r>
          </a:p>
          <a:p>
            <a:pPr lvl="1"/>
            <a:r>
              <a:rPr lang="en-US" dirty="0" smtClean="0"/>
              <a:t>Chickasaw school funds</a:t>
            </a:r>
            <a:endParaRPr lang="en-US" dirty="0"/>
          </a:p>
        </p:txBody>
      </p:sp>
      <p:sp>
        <p:nvSpPr>
          <p:cNvPr id="5" name="Slide Number Placeholder 4"/>
          <p:cNvSpPr>
            <a:spLocks noGrp="1"/>
          </p:cNvSpPr>
          <p:nvPr>
            <p:ph type="sldNum" sz="quarter" idx="12"/>
          </p:nvPr>
        </p:nvSpPr>
        <p:spPr>
          <a:prstGeom prst="rect">
            <a:avLst/>
          </a:prstGeom>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Slavery, States’ Rights, and Secession</a:t>
            </a:r>
            <a:endParaRPr lang="en-US" dirty="0"/>
          </a:p>
        </p:txBody>
      </p:sp>
      <p:sp>
        <p:nvSpPr>
          <p:cNvPr id="3" name="Content Placeholder 2"/>
          <p:cNvSpPr>
            <a:spLocks noGrp="1"/>
          </p:cNvSpPr>
          <p:nvPr>
            <p:ph idx="1"/>
          </p:nvPr>
        </p:nvSpPr>
        <p:spPr>
          <a:xfrm>
            <a:off x="457200" y="2057401"/>
            <a:ext cx="8229600" cy="3352800"/>
          </a:xfrm>
        </p:spPr>
        <p:txBody>
          <a:bodyPr>
            <a:normAutofit/>
          </a:bodyPr>
          <a:lstStyle/>
          <a:p>
            <a:r>
              <a:rPr lang="en-US" dirty="0" smtClean="0"/>
              <a:t>What terms do I need to know? </a:t>
            </a:r>
          </a:p>
          <a:p>
            <a:pPr lvl="1"/>
            <a:r>
              <a:rPr lang="en-US" dirty="0" smtClean="0"/>
              <a:t>states’ rights</a:t>
            </a:r>
          </a:p>
          <a:p>
            <a:pPr lvl="1"/>
            <a:r>
              <a:rPr lang="en-US" dirty="0" smtClean="0"/>
              <a:t>natural rights</a:t>
            </a:r>
          </a:p>
          <a:p>
            <a:pPr lvl="1"/>
            <a:r>
              <a:rPr lang="en-US" dirty="0" smtClean="0"/>
              <a:t>Ordinance of Secession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40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20000"/>
          </a:bodyPr>
          <a:lstStyle/>
          <a:p>
            <a:r>
              <a:rPr lang="en-US" dirty="0" smtClean="0"/>
              <a:t>In the 1830s, the Deep South was greatly affected by the Second Great Awakening, a religious revival.</a:t>
            </a:r>
          </a:p>
          <a:p>
            <a:r>
              <a:rPr lang="en-US" dirty="0" smtClean="0"/>
              <a:t>The South is known as the “Bible Belt,” and Mississippi is called the “Buckle of the Bible Belt.”</a:t>
            </a:r>
          </a:p>
          <a:p>
            <a:r>
              <a:rPr lang="en-US" dirty="0" smtClean="0"/>
              <a:t>Churches were characterized by their intensity, or fervor, and their acceptance of the literal interpretation of the Bible.</a:t>
            </a:r>
          </a:p>
          <a:p>
            <a:r>
              <a:rPr lang="en-US" dirty="0" smtClean="0"/>
              <a:t>The concepts of good and evil, reward and punishment, and heaven and hell were upheld by churches.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 continued</a:t>
            </a:r>
            <a:endParaRPr lang="en-US" dirty="0"/>
          </a:p>
        </p:txBody>
      </p:sp>
      <p:sp>
        <p:nvSpPr>
          <p:cNvPr id="6" name="Content Placeholder 5"/>
          <p:cNvSpPr>
            <a:spLocks noGrp="1"/>
          </p:cNvSpPr>
          <p:nvPr>
            <p:ph idx="1"/>
          </p:nvPr>
        </p:nvSpPr>
        <p:spPr>
          <a:xfrm>
            <a:off x="457200" y="1143000"/>
            <a:ext cx="8229600" cy="5105400"/>
          </a:xfrm>
        </p:spPr>
        <p:txBody>
          <a:bodyPr>
            <a:normAutofit fontScale="92500" lnSpcReduction="10000"/>
          </a:bodyPr>
          <a:lstStyle/>
          <a:p>
            <a:r>
              <a:rPr lang="en-US" dirty="0" smtClean="0"/>
              <a:t>Politicians and newspapers also influenced how antebellum Mississippians looked at their world.</a:t>
            </a:r>
          </a:p>
          <a:p>
            <a:r>
              <a:rPr lang="en-US" dirty="0" smtClean="0"/>
              <a:t>Politics brought excitement but kept the people stirred up almost constantly.</a:t>
            </a:r>
          </a:p>
          <a:p>
            <a:r>
              <a:rPr lang="en-US" dirty="0" smtClean="0"/>
              <a:t>Newspapers took sides, exaggerated, and did not offer a calm analysis of situations.</a:t>
            </a:r>
          </a:p>
          <a:p>
            <a:r>
              <a:rPr lang="en-US" dirty="0" smtClean="0"/>
              <a:t>In 1861, Mississippians were advised by their political, religious, and editorial leaders that they faced one of two choices: submit to the North, or secede from the Union and form a southern nation.</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Evolving Defense of Slavery</a:t>
            </a:r>
            <a:endParaRPr lang="en-US" dirty="0"/>
          </a:p>
        </p:txBody>
      </p:sp>
      <p:sp>
        <p:nvSpPr>
          <p:cNvPr id="6" name="Content Placeholder 5"/>
          <p:cNvSpPr>
            <a:spLocks noGrp="1"/>
          </p:cNvSpPr>
          <p:nvPr>
            <p:ph idx="1"/>
          </p:nvPr>
        </p:nvSpPr>
        <p:spPr>
          <a:xfrm>
            <a:off x="457200" y="1371600"/>
            <a:ext cx="8229600" cy="4525963"/>
          </a:xfrm>
        </p:spPr>
        <p:txBody>
          <a:bodyPr>
            <a:normAutofit fontScale="92500" lnSpcReduction="10000"/>
          </a:bodyPr>
          <a:lstStyle/>
          <a:p>
            <a:r>
              <a:rPr lang="en-US" dirty="0" smtClean="0"/>
              <a:t>When Mississippi was admitted to statehood in 1817, many whites considered slavery to be an evil practice, worthy of being abolished.</a:t>
            </a:r>
          </a:p>
          <a:p>
            <a:r>
              <a:rPr lang="en-US" dirty="0" smtClean="0"/>
              <a:t>In 1818, the Supreme Court ruled that since slavery was already in Mississippi, it would remain there without question.</a:t>
            </a:r>
          </a:p>
          <a:p>
            <a:r>
              <a:rPr lang="en-US" dirty="0" smtClean="0"/>
              <a:t>As cotton became more important to Mississippi’s prosperity, the attitude of Mississippians about slavery changed dramatically.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Evolving Defense of Slavery: </a:t>
            </a:r>
            <a:br>
              <a:rPr lang="en-US" dirty="0" smtClean="0"/>
            </a:br>
            <a:r>
              <a:rPr lang="en-US" dirty="0" smtClean="0"/>
              <a:t>A “Necessary Evil”</a:t>
            </a:r>
            <a:endParaRPr lang="en-US" dirty="0"/>
          </a:p>
        </p:txBody>
      </p:sp>
      <p:sp>
        <p:nvSpPr>
          <p:cNvPr id="6" name="Content Placeholder 5"/>
          <p:cNvSpPr>
            <a:spLocks noGrp="1"/>
          </p:cNvSpPr>
          <p:nvPr>
            <p:ph idx="1"/>
          </p:nvPr>
        </p:nvSpPr>
        <p:spPr/>
        <p:txBody>
          <a:bodyPr>
            <a:normAutofit/>
          </a:bodyPr>
          <a:lstStyle/>
          <a:p>
            <a:r>
              <a:rPr lang="en-US" dirty="0" smtClean="0"/>
              <a:t>The institution of slavery meant that cotton could be produced in greater abundance, quickly, and effortlessly, bringing wealth to owners.</a:t>
            </a:r>
          </a:p>
          <a:p>
            <a:r>
              <a:rPr lang="en-US" dirty="0" smtClean="0"/>
              <a:t>Mississippians began to think of slavery as an unfortunate but necessary evil.</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19200"/>
          </a:xfrm>
        </p:spPr>
        <p:txBody>
          <a:bodyPr>
            <a:normAutofit fontScale="90000"/>
          </a:bodyPr>
          <a:lstStyle/>
          <a:p>
            <a:r>
              <a:rPr lang="en-US" dirty="0" smtClean="0"/>
              <a:t>The Evolving Defense of Slavery: </a:t>
            </a:r>
            <a:br>
              <a:rPr lang="en-US" dirty="0" smtClean="0"/>
            </a:br>
            <a:r>
              <a:rPr lang="en-US" dirty="0" smtClean="0"/>
              <a:t>A “Positive Good”</a:t>
            </a:r>
            <a:endParaRPr lang="en-US" dirty="0"/>
          </a:p>
        </p:txBody>
      </p:sp>
      <p:sp>
        <p:nvSpPr>
          <p:cNvPr id="6" name="Content Placeholder 5"/>
          <p:cNvSpPr>
            <a:spLocks noGrp="1"/>
          </p:cNvSpPr>
          <p:nvPr>
            <p:ph idx="1"/>
          </p:nvPr>
        </p:nvSpPr>
        <p:spPr>
          <a:xfrm>
            <a:off x="457200" y="1295400"/>
            <a:ext cx="8229600" cy="4953000"/>
          </a:xfrm>
        </p:spPr>
        <p:txBody>
          <a:bodyPr>
            <a:normAutofit fontScale="85000" lnSpcReduction="10000"/>
          </a:bodyPr>
          <a:lstStyle/>
          <a:p>
            <a:r>
              <a:rPr lang="en-US" dirty="0" smtClean="0"/>
              <a:t>William Lloyd Garrison established an abolitionist newspaper called </a:t>
            </a:r>
            <a:r>
              <a:rPr lang="en-US" i="1" dirty="0" smtClean="0"/>
              <a:t>The Liberator </a:t>
            </a:r>
            <a:r>
              <a:rPr lang="en-US" dirty="0" smtClean="0"/>
              <a:t>in 1831.</a:t>
            </a:r>
          </a:p>
          <a:p>
            <a:r>
              <a:rPr lang="en-US" dirty="0" smtClean="0"/>
              <a:t>The newspaper condemned the institution of slavery and slave owners, which angered southerners and strengthened their defense of slavery.</a:t>
            </a:r>
          </a:p>
          <a:p>
            <a:r>
              <a:rPr lang="en-US" dirty="0" smtClean="0"/>
              <a:t>Mississippi Senator Robert J. Walker violently spoke against the newspaper, abolitionists, and northern politicians who attacked slavery.</a:t>
            </a:r>
          </a:p>
          <a:p>
            <a:r>
              <a:rPr lang="en-US" dirty="0" smtClean="0"/>
              <a:t>Whites justified slavery by economic, religious, philosophical, and racial terms.</a:t>
            </a:r>
          </a:p>
          <a:p>
            <a:r>
              <a:rPr lang="en-US" dirty="0" smtClean="0"/>
              <a:t>Mississippians defended slavery not as an evil or necessary evil, but a positive good.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US" dirty="0" smtClean="0"/>
              <a:t>The Evolving Defense of Slavery: Argument for Expansion into the Western Territories</a:t>
            </a:r>
            <a:endParaRPr lang="en-US" dirty="0"/>
          </a:p>
        </p:txBody>
      </p:sp>
      <p:sp>
        <p:nvSpPr>
          <p:cNvPr id="6" name="Content Placeholder 5"/>
          <p:cNvSpPr>
            <a:spLocks noGrp="1"/>
          </p:cNvSpPr>
          <p:nvPr>
            <p:ph idx="1"/>
          </p:nvPr>
        </p:nvSpPr>
        <p:spPr>
          <a:xfrm>
            <a:off x="457200" y="1981200"/>
            <a:ext cx="8229600" cy="4373563"/>
          </a:xfrm>
        </p:spPr>
        <p:txBody>
          <a:bodyPr>
            <a:normAutofit fontScale="92500" lnSpcReduction="20000"/>
          </a:bodyPr>
          <a:lstStyle/>
          <a:p>
            <a:r>
              <a:rPr lang="en-US" dirty="0" smtClean="0"/>
              <a:t>The expansion of slavery into western territories acquired after the Mexican War was an intense element of debate.</a:t>
            </a:r>
          </a:p>
          <a:p>
            <a:r>
              <a:rPr lang="en-US" dirty="0" smtClean="0"/>
              <a:t>Southerners argued that if slavery was restricted to the South, slaves would fearfully outnumber whites; they also feared that a slave surplus would cause them to lose money.</a:t>
            </a:r>
          </a:p>
          <a:p>
            <a:r>
              <a:rPr lang="en-US" dirty="0" smtClean="0"/>
              <a:t>White southerners thought that the expansion of slavery westward was essential to their economic survival.</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Contrasting Views in the North</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10000"/>
          </a:bodyPr>
          <a:lstStyle/>
          <a:p>
            <a:r>
              <a:rPr lang="en-US" dirty="0" smtClean="0"/>
              <a:t>The American Revolution popularized the belief in natural rights - or those rights granted to all men, everywhere, which are endowed by God and nature with the rights of life, liberty, and property.</a:t>
            </a:r>
          </a:p>
          <a:p>
            <a:r>
              <a:rPr lang="en-US" dirty="0" smtClean="0"/>
              <a:t>After the American Revolution, northern states eventually abolished the institution of slavery.</a:t>
            </a:r>
          </a:p>
          <a:p>
            <a:r>
              <a:rPr lang="en-US" dirty="0" smtClean="0"/>
              <a:t>In the South, slavery became the symbol and focus of the many differences between the northern and southern states.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Election of Abraham Lincoln, 1860</a:t>
            </a:r>
            <a:endParaRPr lang="en-US" dirty="0"/>
          </a:p>
        </p:txBody>
      </p:sp>
      <p:sp>
        <p:nvSpPr>
          <p:cNvPr id="6" name="Content Placeholder 5"/>
          <p:cNvSpPr>
            <a:spLocks noGrp="1"/>
          </p:cNvSpPr>
          <p:nvPr>
            <p:ph idx="1"/>
          </p:nvPr>
        </p:nvSpPr>
        <p:spPr>
          <a:xfrm>
            <a:off x="457200" y="1295400"/>
            <a:ext cx="8229600" cy="4525963"/>
          </a:xfrm>
        </p:spPr>
        <p:txBody>
          <a:bodyPr>
            <a:normAutofit fontScale="92500" lnSpcReduction="10000"/>
          </a:bodyPr>
          <a:lstStyle/>
          <a:p>
            <a:r>
              <a:rPr lang="en-US" dirty="0" smtClean="0"/>
              <a:t>The relationship between free states and slave states was at a breaking point as the nation approached the 1860 presidential election.</a:t>
            </a:r>
          </a:p>
          <a:p>
            <a:r>
              <a:rPr lang="en-US" dirty="0" smtClean="0"/>
              <a:t>The Republican Party nominated Abraham Lincoln, the Democrats nominated John C. Breckinridge, and the Constitutional Union Party nominated John Bell.</a:t>
            </a:r>
          </a:p>
          <a:p>
            <a:r>
              <a:rPr lang="en-US" dirty="0" smtClean="0"/>
              <a:t>Lincoln won the majority of votes in the electoral college and was declared president of the United States.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lection map 1860.jpg"/>
          <p:cNvPicPr>
            <a:picLocks noChangeAspect="1"/>
          </p:cNvPicPr>
          <p:nvPr/>
        </p:nvPicPr>
        <p:blipFill>
          <a:blip r:embed="rId2" cstate="print"/>
          <a:stretch>
            <a:fillRect/>
          </a:stretch>
        </p:blipFill>
        <p:spPr>
          <a:xfrm>
            <a:off x="152400" y="761999"/>
            <a:ext cx="8839200" cy="4696578"/>
          </a:xfrm>
          <a:prstGeom prst="rect">
            <a:avLst/>
          </a:prstGeom>
          <a:effectLst>
            <a:outerShdw blurRad="152400" dist="317500" dir="5400000" sx="90000" sy="-19000" rotWithShape="0">
              <a:prstClr val="black">
                <a:alpha val="15000"/>
              </a:prstClr>
            </a:outerShdw>
            <a:reflection blurRad="6350" stA="50000" endA="300" endPos="38500" dist="50800" dir="5400000" sy="-100000" algn="bl" rotWithShape="0"/>
          </a:effectLst>
        </p:spPr>
      </p:pic>
      <p:sp>
        <p:nvSpPr>
          <p:cNvPr id="3" name="TextBox 2"/>
          <p:cNvSpPr txBox="1"/>
          <p:nvPr/>
        </p:nvSpPr>
        <p:spPr>
          <a:xfrm>
            <a:off x="0" y="228600"/>
            <a:ext cx="9144000" cy="369332"/>
          </a:xfrm>
          <a:prstGeom prst="rect">
            <a:avLst/>
          </a:prstGeom>
          <a:noFill/>
        </p:spPr>
        <p:txBody>
          <a:bodyPr wrap="square" rtlCol="0">
            <a:spAutoFit/>
          </a:bodyPr>
          <a:lstStyle/>
          <a:p>
            <a:pPr algn="ctr"/>
            <a:r>
              <a:rPr lang="en-US" b="1" dirty="0" smtClean="0">
                <a:solidFill>
                  <a:schemeClr val="bg1"/>
                </a:solidFill>
              </a:rPr>
              <a:t>1860 Presidential Election</a:t>
            </a:r>
            <a:endParaRPr lang="en-US" b="1"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267200" cy="5105400"/>
          </a:xfrm>
        </p:spPr>
        <p:txBody>
          <a:bodyPr>
            <a:normAutofit lnSpcReduction="10000"/>
          </a:bodyPr>
          <a:lstStyle/>
          <a:p>
            <a:r>
              <a:rPr lang="en-US" dirty="0" smtClean="0"/>
              <a:t>Before the Civil War, southerners referred to their social and cultural traditions as “the southern way of life.”</a:t>
            </a:r>
          </a:p>
          <a:p>
            <a:r>
              <a:rPr lang="en-US" dirty="0" smtClean="0"/>
              <a:t>To most white Mississippians, “southern way of life” meant living on a plantation.</a:t>
            </a:r>
          </a:p>
          <a:p>
            <a:r>
              <a:rPr lang="en-US" dirty="0" smtClean="0"/>
              <a:t>Plantations were associated with wealth, social prestige, and class.</a:t>
            </a:r>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9" name="TextBox 8"/>
          <p:cNvSpPr txBox="1"/>
          <p:nvPr/>
        </p:nvSpPr>
        <p:spPr>
          <a:xfrm>
            <a:off x="5105400" y="4419600"/>
            <a:ext cx="3124200" cy="276999"/>
          </a:xfrm>
          <a:prstGeom prst="rect">
            <a:avLst/>
          </a:prstGeom>
          <a:noFill/>
        </p:spPr>
        <p:txBody>
          <a:bodyPr wrap="square" rtlCol="0">
            <a:spAutoFit/>
          </a:bodyPr>
          <a:lstStyle/>
          <a:p>
            <a:r>
              <a:rPr lang="en-US" sz="1200" dirty="0" smtClean="0"/>
              <a:t>Springfield Plantation, Jefferson County</a:t>
            </a:r>
            <a:endParaRPr lang="en-US" sz="1200" dirty="0"/>
          </a:p>
        </p:txBody>
      </p:sp>
      <p:pic>
        <p:nvPicPr>
          <p:cNvPr id="93186" name="Picture 2" descr="http://upload.wikimedia.org/wikipedia/commons/5/51/Springfield_Plantation.jpg"/>
          <p:cNvPicPr>
            <a:picLocks noGrp="1" noChangeAspect="1" noChangeArrowheads="1"/>
          </p:cNvPicPr>
          <p:nvPr>
            <p:ph sz="half" idx="2"/>
          </p:nvPr>
        </p:nvPicPr>
        <p:blipFill>
          <a:blip r:embed="rId3" cstate="print"/>
          <a:srcRect/>
          <a:stretch>
            <a:fillRect/>
          </a:stretch>
        </p:blipFill>
        <p:spPr bwMode="auto">
          <a:xfrm>
            <a:off x="5105400" y="1790700"/>
            <a:ext cx="31242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3186"/>
                                        </p:tgtEl>
                                        <p:attrNameLst>
                                          <p:attrName>style.visibility</p:attrName>
                                        </p:attrNameLst>
                                      </p:cBhvr>
                                      <p:to>
                                        <p:strVal val="visible"/>
                                      </p:to>
                                    </p:set>
                                    <p:anim calcmode="lin" valueType="num">
                                      <p:cBhvr additive="base">
                                        <p:cTn id="11" dur="500" fill="hold"/>
                                        <p:tgtEl>
                                          <p:spTgt spid="93186"/>
                                        </p:tgtEl>
                                        <p:attrNameLst>
                                          <p:attrName>ppt_x</p:attrName>
                                        </p:attrNameLst>
                                      </p:cBhvr>
                                      <p:tavLst>
                                        <p:tav tm="0">
                                          <p:val>
                                            <p:strVal val="0-#ppt_w/2"/>
                                          </p:val>
                                        </p:tav>
                                        <p:tav tm="100000">
                                          <p:val>
                                            <p:strVal val="#ppt_x"/>
                                          </p:val>
                                        </p:tav>
                                      </p:tavLst>
                                    </p:anim>
                                    <p:anim calcmode="lin" valueType="num">
                                      <p:cBhvr additive="base">
                                        <p:cTn id="12" dur="500" fill="hold"/>
                                        <p:tgtEl>
                                          <p:spTgt spid="93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Mississippi Secedes from the Union</a:t>
            </a:r>
            <a:endParaRPr lang="en-US" dirty="0"/>
          </a:p>
        </p:txBody>
      </p:sp>
      <p:sp>
        <p:nvSpPr>
          <p:cNvPr id="6" name="Content Placeholder 5"/>
          <p:cNvSpPr>
            <a:spLocks noGrp="1"/>
          </p:cNvSpPr>
          <p:nvPr>
            <p:ph idx="1"/>
          </p:nvPr>
        </p:nvSpPr>
        <p:spPr>
          <a:xfrm>
            <a:off x="457200" y="1143000"/>
            <a:ext cx="8229600" cy="4830763"/>
          </a:xfrm>
        </p:spPr>
        <p:txBody>
          <a:bodyPr>
            <a:normAutofit fontScale="85000" lnSpcReduction="20000"/>
          </a:bodyPr>
          <a:lstStyle/>
          <a:p>
            <a:r>
              <a:rPr lang="en-US" dirty="0" smtClean="0"/>
              <a:t>Many southerners predicted that the South would secede from the Union if Lincoln was elected.</a:t>
            </a:r>
          </a:p>
          <a:p>
            <a:r>
              <a:rPr lang="en-US" dirty="0" smtClean="0"/>
              <a:t>Mississippi was the second state to secede when it adopted the </a:t>
            </a:r>
            <a:r>
              <a:rPr lang="en-US" dirty="0" smtClean="0">
                <a:hlinkClick r:id="rId3"/>
              </a:rPr>
              <a:t>Ordinance of Secession</a:t>
            </a:r>
            <a:r>
              <a:rPr lang="en-US" dirty="0" smtClean="0"/>
              <a:t>, and the state based its secession on the theory of states’ rights.</a:t>
            </a:r>
          </a:p>
          <a:p>
            <a:r>
              <a:rPr lang="en-US" dirty="0" smtClean="0"/>
              <a:t>Most Mississippians believed that the North would allow the South to leave the Union peacefully and did not believe that keeping the Union together was worthy of a war.</a:t>
            </a:r>
          </a:p>
          <a:p>
            <a:r>
              <a:rPr lang="en-US" dirty="0" smtClean="0"/>
              <a:t>Mississippi Governor John J. </a:t>
            </a:r>
            <a:r>
              <a:rPr lang="en-US" dirty="0" err="1" smtClean="0"/>
              <a:t>Pettus</a:t>
            </a:r>
            <a:r>
              <a:rPr lang="en-US" dirty="0" smtClean="0"/>
              <a:t> strongly miscalculated the possibility of a war.</a:t>
            </a:r>
          </a:p>
          <a:p>
            <a:r>
              <a:rPr lang="en-US" dirty="0" smtClean="0"/>
              <a:t>A Civil War did occur, and approximately 600,000 Americans were killed.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800" y="6096000"/>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1107996"/>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allstarecho on Wikimedia Commons; Slide 2: Public Domain Wikimedia Commons; Slide 27: Library of Congress: Image Credits slide: Eskimo.the on Wikimedia Commons; Graphs are copyright Clairmont Press; all other images Public Domain</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Eli Whitney invented the cotton gin in 1793; it was a relatively simple machine that separated cotton fiber from cotton seeds, saving time and labor.</a:t>
            </a:r>
          </a:p>
          <a:p>
            <a:r>
              <a:rPr lang="en-US" dirty="0" smtClean="0"/>
              <a:t>The cotton gin is arguably the most important machine in southern history.</a:t>
            </a:r>
            <a:endParaRPr lang="en-US" dirty="0"/>
          </a:p>
        </p:txBody>
      </p:sp>
      <p:pic>
        <p:nvPicPr>
          <p:cNvPr id="6" name="Content Placeholder 5" descr="cotton gin.jpg"/>
          <p:cNvPicPr>
            <a:picLocks noGrp="1" noChangeAspect="1"/>
          </p:cNvPicPr>
          <p:nvPr>
            <p:ph sz="half" idx="2"/>
          </p:nvPr>
        </p:nvPicPr>
        <p:blipFill>
          <a:blip r:embed="rId3" cstate="print"/>
          <a:stretch>
            <a:fillRect/>
          </a:stretch>
        </p:blipFill>
        <p:spPr>
          <a:xfrm>
            <a:off x="4748212" y="1666875"/>
            <a:ext cx="3838575" cy="291465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Eli Whitney’s Cotton Gin</a:t>
            </a:r>
            <a:endParaRPr lang="en-US" dirty="0"/>
          </a:p>
        </p:txBody>
      </p:sp>
      <p:sp>
        <p:nvSpPr>
          <p:cNvPr id="9" name="TextBox 8"/>
          <p:cNvSpPr txBox="1"/>
          <p:nvPr/>
        </p:nvSpPr>
        <p:spPr>
          <a:xfrm>
            <a:off x="5334000" y="4724400"/>
            <a:ext cx="3124200" cy="276999"/>
          </a:xfrm>
          <a:prstGeom prst="rect">
            <a:avLst/>
          </a:prstGeom>
          <a:noFill/>
        </p:spPr>
        <p:txBody>
          <a:bodyPr wrap="square" rtlCol="0">
            <a:spAutoFit/>
          </a:bodyPr>
          <a:lstStyle/>
          <a:p>
            <a:r>
              <a:rPr lang="en-US" sz="1200" dirty="0" smtClean="0"/>
              <a:t>A cotton gin in operation. </a:t>
            </a:r>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Mexican-Petit Gulf Cotton</a:t>
            </a:r>
            <a:endParaRPr lang="en-US" dirty="0"/>
          </a:p>
        </p:txBody>
      </p:sp>
      <p:sp>
        <p:nvSpPr>
          <p:cNvPr id="3" name="Content Placeholder 2"/>
          <p:cNvSpPr>
            <a:spLocks noGrp="1"/>
          </p:cNvSpPr>
          <p:nvPr>
            <p:ph idx="1"/>
          </p:nvPr>
        </p:nvSpPr>
        <p:spPr>
          <a:xfrm>
            <a:off x="457200" y="1143000"/>
            <a:ext cx="8229600" cy="4953000"/>
          </a:xfrm>
        </p:spPr>
        <p:txBody>
          <a:bodyPr>
            <a:normAutofit fontScale="70000" lnSpcReduction="20000"/>
          </a:bodyPr>
          <a:lstStyle/>
          <a:p>
            <a:r>
              <a:rPr lang="en-US" dirty="0" smtClean="0"/>
              <a:t>With an inexpensive method of ginning available, Mississippi looked to find a type of cotton that would grow well.</a:t>
            </a:r>
          </a:p>
          <a:p>
            <a:r>
              <a:rPr lang="en-US" dirty="0" smtClean="0"/>
              <a:t>It had been known that Mexican cotton would grow well in Mississippi’s climate, but Mexican officials had forbidden the exportation of cotton seeds.</a:t>
            </a:r>
          </a:p>
          <a:p>
            <a:r>
              <a:rPr lang="en-US" dirty="0" smtClean="0"/>
              <a:t>After a visit to Mexico, a Natchez planter named Walter Burling returned will several dolls stuffed with cotton, and cotton seeds.</a:t>
            </a:r>
          </a:p>
          <a:p>
            <a:r>
              <a:rPr lang="en-US" dirty="0" smtClean="0"/>
              <a:t>Dr. Rush, a planter and scientist, took the seeds from within the dolls and developed the Mexican-Petit Gulf seed.</a:t>
            </a:r>
          </a:p>
          <a:p>
            <a:r>
              <a:rPr lang="en-US" dirty="0" smtClean="0"/>
              <a:t>Cotton became prominent, replacing tobacco, indigo, and hemp.</a:t>
            </a:r>
          </a:p>
          <a:p>
            <a:r>
              <a:rPr lang="en-US" dirty="0" smtClean="0"/>
              <a:t>Mississippi became the Heartland of the Cotton Kingdom.</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1600200"/>
            <a:ext cx="8077200" cy="4525963"/>
          </a:xfrm>
        </p:spPr>
        <p:txBody>
          <a:bodyPr>
            <a:normAutofit/>
          </a:bodyPr>
          <a:lstStyle/>
          <a:p>
            <a:r>
              <a:rPr lang="en-US" dirty="0" smtClean="0"/>
              <a:t>The plantation system and the cotton economy influenced almost every aspect of life in antebellum Mississippi.</a:t>
            </a:r>
          </a:p>
          <a:p>
            <a:r>
              <a:rPr lang="en-US" dirty="0" smtClean="0"/>
              <a:t>Social affairs, political affairs, and school terms were determined by cotton picking and planting seasons.</a:t>
            </a:r>
            <a:endParaRPr lang="en-US" dirty="0"/>
          </a:p>
        </p:txBody>
      </p:sp>
      <p:sp>
        <p:nvSpPr>
          <p:cNvPr id="5" name="Title 4"/>
          <p:cNvSpPr>
            <a:spLocks noGrp="1"/>
          </p:cNvSpPr>
          <p:nvPr>
            <p:ph type="title" idx="4294967295"/>
          </p:nvPr>
        </p:nvSpPr>
        <p:spPr>
          <a:xfrm>
            <a:off x="0" y="0"/>
            <a:ext cx="9144000" cy="1143000"/>
          </a:xfrm>
        </p:spPr>
        <p:txBody>
          <a:bodyPr>
            <a:normAutofit/>
          </a:bodyPr>
          <a:lstStyle/>
          <a:p>
            <a:r>
              <a:rPr lang="en-US" dirty="0" smtClean="0"/>
              <a:t>The Cotton Economy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otton production graph.jpg"/>
          <p:cNvPicPr>
            <a:picLocks noChangeAspect="1"/>
          </p:cNvPicPr>
          <p:nvPr/>
        </p:nvPicPr>
        <p:blipFill>
          <a:blip r:embed="rId2" cstate="print"/>
          <a:stretch>
            <a:fillRect/>
          </a:stretch>
        </p:blipFill>
        <p:spPr>
          <a:xfrm>
            <a:off x="533400" y="304800"/>
            <a:ext cx="8001000" cy="5873190"/>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5962</TotalTime>
  <Words>3223</Words>
  <Application>Microsoft Macintosh PowerPoint</Application>
  <PresentationFormat>On-screen Show (4:3)</PresentationFormat>
  <Paragraphs>295</Paragraphs>
  <Slides>51</Slides>
  <Notes>49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Section 1: Heartland of the Cotton Kingdom</vt:lpstr>
      <vt:lpstr>Section 1: Heartland of the Cotton Kingdom</vt:lpstr>
      <vt:lpstr>Introduction</vt:lpstr>
      <vt:lpstr>Eli Whitney’s Cotton Gin</vt:lpstr>
      <vt:lpstr>Mexican-Petit Gulf Cotton</vt:lpstr>
      <vt:lpstr>The Cotton Economy</vt:lpstr>
      <vt:lpstr>PowerPoint Presentation</vt:lpstr>
      <vt:lpstr>The Cotton Economy: Large Planters</vt:lpstr>
      <vt:lpstr>The Cotton Economy: Small Planters</vt:lpstr>
      <vt:lpstr>The Cotton Economy: Farmers</vt:lpstr>
      <vt:lpstr>Education in the Cotton Kingdom</vt:lpstr>
      <vt:lpstr>Education in the Cotton Kingdom: Limited Educational Opportunities for Women</vt:lpstr>
      <vt:lpstr>Education in the Cotton Kingdom: Prohibited Educational Opportunities for Slaves and Free Blacks</vt:lpstr>
      <vt:lpstr>Education in the Cotton Kingdom: Sixteenth Section Funds</vt:lpstr>
      <vt:lpstr>Education in the Cotton Kingdom: Chickasaw School Funds</vt:lpstr>
      <vt:lpstr>Education in the Cotton Kingdom:  The University of Mississippi</vt:lpstr>
      <vt:lpstr>Towns in Antebellum Mississippi</vt:lpstr>
      <vt:lpstr>Section 2: Chattel Slavery</vt:lpstr>
      <vt:lpstr>Section 2: Chattel Slavery</vt:lpstr>
      <vt:lpstr>Introduction</vt:lpstr>
      <vt:lpstr>Origin of Slavery</vt:lpstr>
      <vt:lpstr>Increase in Slave Population</vt:lpstr>
      <vt:lpstr>Slave Owners</vt:lpstr>
      <vt:lpstr>Types of Slaves</vt:lpstr>
      <vt:lpstr>Types of Slaves: Field Slaves</vt:lpstr>
      <vt:lpstr>Types of Slaves: House Slaves</vt:lpstr>
      <vt:lpstr>Types of Slaves: Town Slaves</vt:lpstr>
      <vt:lpstr>Plantation Management and  Police Control</vt:lpstr>
      <vt:lpstr>The Slave Family</vt:lpstr>
      <vt:lpstr>Religion among the Slaves</vt:lpstr>
      <vt:lpstr>The Mississippi Colonization Society</vt:lpstr>
      <vt:lpstr>Free Men of Color</vt:lpstr>
      <vt:lpstr>Free Men of Color:  Restrictions of Free Blacks</vt:lpstr>
      <vt:lpstr>Free Men of Color: William Johnson</vt:lpstr>
      <vt:lpstr>Runaways and Slave Resistance</vt:lpstr>
      <vt:lpstr>Rumors of Slave Revolts</vt:lpstr>
      <vt:lpstr>Section 3: Slavery, States’ Rights, and Secession</vt:lpstr>
      <vt:lpstr>Section 3: Slavery, States’ Rights, and Secession</vt:lpstr>
      <vt:lpstr>Introduction</vt:lpstr>
      <vt:lpstr>Introduction, continued</vt:lpstr>
      <vt:lpstr>The Evolving Defense of Slavery</vt:lpstr>
      <vt:lpstr>The Evolving Defense of Slavery:  A “Necessary Evil”</vt:lpstr>
      <vt:lpstr>The Evolving Defense of Slavery:  A “Positive Good”</vt:lpstr>
      <vt:lpstr>The Evolving Defense of Slavery: Argument for Expansion into the Western Territories</vt:lpstr>
      <vt:lpstr>Contrasting Views in the North</vt:lpstr>
      <vt:lpstr>Election of Abraham Lincoln, 1860</vt:lpstr>
      <vt:lpstr>PowerPoint Presentation</vt:lpstr>
      <vt:lpstr>Mississippi Secedes from the Union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Tommy Lankford</cp:lastModifiedBy>
  <cp:revision>602</cp:revision>
  <dcterms:created xsi:type="dcterms:W3CDTF">2010-06-02T19:20:05Z</dcterms:created>
  <dcterms:modified xsi:type="dcterms:W3CDTF">2012-10-11T19:33:00Z</dcterms:modified>
</cp:coreProperties>
</file>