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51"/>
  </p:notesMasterIdLst>
  <p:handoutMasterIdLst>
    <p:handoutMasterId r:id="rId52"/>
  </p:handoutMasterIdLst>
  <p:sldIdLst>
    <p:sldId id="259" r:id="rId2"/>
    <p:sldId id="260" r:id="rId3"/>
    <p:sldId id="258" r:id="rId4"/>
    <p:sldId id="268" r:id="rId5"/>
    <p:sldId id="265" r:id="rId6"/>
    <p:sldId id="322" r:id="rId7"/>
    <p:sldId id="348" r:id="rId8"/>
    <p:sldId id="349" r:id="rId9"/>
    <p:sldId id="379" r:id="rId10"/>
    <p:sldId id="350" r:id="rId11"/>
    <p:sldId id="351" r:id="rId12"/>
    <p:sldId id="352" r:id="rId13"/>
    <p:sldId id="353" r:id="rId14"/>
    <p:sldId id="354" r:id="rId15"/>
    <p:sldId id="355" r:id="rId16"/>
    <p:sldId id="356" r:id="rId17"/>
    <p:sldId id="368" r:id="rId18"/>
    <p:sldId id="270" r:id="rId19"/>
    <p:sldId id="276" r:id="rId20"/>
    <p:sldId id="359" r:id="rId21"/>
    <p:sldId id="323" r:id="rId22"/>
    <p:sldId id="357" r:id="rId23"/>
    <p:sldId id="275" r:id="rId24"/>
    <p:sldId id="369" r:id="rId25"/>
    <p:sldId id="370" r:id="rId26"/>
    <p:sldId id="371" r:id="rId27"/>
    <p:sldId id="372" r:id="rId28"/>
    <p:sldId id="380" r:id="rId29"/>
    <p:sldId id="373" r:id="rId30"/>
    <p:sldId id="374" r:id="rId31"/>
    <p:sldId id="375" r:id="rId32"/>
    <p:sldId id="306" r:id="rId33"/>
    <p:sldId id="307" r:id="rId34"/>
    <p:sldId id="326" r:id="rId35"/>
    <p:sldId id="308" r:id="rId36"/>
    <p:sldId id="327" r:id="rId37"/>
    <p:sldId id="328" r:id="rId38"/>
    <p:sldId id="329" r:id="rId39"/>
    <p:sldId id="330" r:id="rId40"/>
    <p:sldId id="331" r:id="rId41"/>
    <p:sldId id="361" r:id="rId42"/>
    <p:sldId id="360" r:id="rId43"/>
    <p:sldId id="376" r:id="rId44"/>
    <p:sldId id="377" r:id="rId45"/>
    <p:sldId id="378" r:id="rId46"/>
    <p:sldId id="362" r:id="rId47"/>
    <p:sldId id="363" r:id="rId48"/>
    <p:sldId id="364" r:id="rId49"/>
    <p:sldId id="31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89068" autoAdjust="0"/>
  </p:normalViewPr>
  <p:slideViewPr>
    <p:cSldViewPr>
      <p:cViewPr>
        <p:scale>
          <a:sx n="82" d="100"/>
          <a:sy n="82" d="100"/>
        </p:scale>
        <p:origin x="-1712" y="-5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sz="2400" dirty="0"/>
              <a:t>Mississippi Population</a:t>
            </a:r>
          </a:p>
        </c:rich>
      </c:tx>
      <c:layout/>
      <c:overlay val="0"/>
    </c:title>
    <c:autoTitleDeleted val="0"/>
    <c:plotArea>
      <c:layout/>
      <c:barChart>
        <c:barDir val="col"/>
        <c:grouping val="clustered"/>
        <c:varyColors val="0"/>
        <c:ser>
          <c:idx val="0"/>
          <c:order val="0"/>
          <c:invertIfNegative val="0"/>
          <c:cat>
            <c:numRef>
              <c:f>Sheet1!$A$1:$A$7</c:f>
              <c:numCache>
                <c:formatCode>General</c:formatCode>
                <c:ptCount val="7"/>
                <c:pt idx="0">
                  <c:v>1800.0</c:v>
                </c:pt>
                <c:pt idx="1">
                  <c:v>1810.0</c:v>
                </c:pt>
                <c:pt idx="2">
                  <c:v>1820.0</c:v>
                </c:pt>
                <c:pt idx="3">
                  <c:v>1830.0</c:v>
                </c:pt>
                <c:pt idx="4">
                  <c:v>1840.0</c:v>
                </c:pt>
                <c:pt idx="5">
                  <c:v>1850.0</c:v>
                </c:pt>
                <c:pt idx="6">
                  <c:v>1860.0</c:v>
                </c:pt>
              </c:numCache>
            </c:numRef>
          </c:cat>
          <c:val>
            <c:numRef>
              <c:f>Sheet1!$B$1:$B$7</c:f>
              <c:numCache>
                <c:formatCode>#,##0</c:formatCode>
                <c:ptCount val="7"/>
                <c:pt idx="0">
                  <c:v>7600.0</c:v>
                </c:pt>
                <c:pt idx="1">
                  <c:v>31306.0</c:v>
                </c:pt>
                <c:pt idx="2">
                  <c:v>75448.0</c:v>
                </c:pt>
                <c:pt idx="3">
                  <c:v>136621.0</c:v>
                </c:pt>
                <c:pt idx="4">
                  <c:v>375651.0</c:v>
                </c:pt>
                <c:pt idx="5">
                  <c:v>606526.0</c:v>
                </c:pt>
                <c:pt idx="6">
                  <c:v>791305.0</c:v>
                </c:pt>
              </c:numCache>
            </c:numRef>
          </c:val>
        </c:ser>
        <c:dLbls>
          <c:showLegendKey val="0"/>
          <c:showVal val="0"/>
          <c:showCatName val="0"/>
          <c:showSerName val="0"/>
          <c:showPercent val="0"/>
          <c:showBubbleSize val="0"/>
        </c:dLbls>
        <c:gapWidth val="75"/>
        <c:overlap val="-25"/>
        <c:axId val="2119727960"/>
        <c:axId val="2119824856"/>
      </c:barChart>
      <c:catAx>
        <c:axId val="2119727960"/>
        <c:scaling>
          <c:orientation val="minMax"/>
        </c:scaling>
        <c:delete val="0"/>
        <c:axPos val="b"/>
        <c:numFmt formatCode="General" sourceLinked="1"/>
        <c:majorTickMark val="none"/>
        <c:minorTickMark val="none"/>
        <c:tickLblPos val="nextTo"/>
        <c:txPr>
          <a:bodyPr/>
          <a:lstStyle/>
          <a:p>
            <a:pPr>
              <a:defRPr sz="1100" b="1"/>
            </a:pPr>
            <a:endParaRPr lang="en-US"/>
          </a:p>
        </c:txPr>
        <c:crossAx val="2119824856"/>
        <c:crosses val="autoZero"/>
        <c:auto val="1"/>
        <c:lblAlgn val="ctr"/>
        <c:lblOffset val="100"/>
        <c:noMultiLvlLbl val="0"/>
      </c:catAx>
      <c:valAx>
        <c:axId val="2119824856"/>
        <c:scaling>
          <c:orientation val="minMax"/>
        </c:scaling>
        <c:delete val="0"/>
        <c:axPos val="l"/>
        <c:majorGridlines/>
        <c:numFmt formatCode="#,##0" sourceLinked="1"/>
        <c:majorTickMark val="none"/>
        <c:minorTickMark val="none"/>
        <c:tickLblPos val="nextTo"/>
        <c:txPr>
          <a:bodyPr/>
          <a:lstStyle/>
          <a:p>
            <a:pPr>
              <a:defRPr sz="1100" b="1"/>
            </a:pPr>
            <a:endParaRPr lang="en-US"/>
          </a:p>
        </c:txPr>
        <c:crossAx val="211972796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1/24/13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39163881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1/24/13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31279223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notice about</a:t>
            </a:r>
            <a:r>
              <a:rPr lang="en-US" baseline="0" dirty="0" smtClean="0"/>
              <a:t> the graph? Where are the largest changes?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1/24/13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lvl1pPr>
              <a:defRPr sz="1400" b="1">
                <a:solidFill>
                  <a:schemeClr val="bg1"/>
                </a:solidFill>
                <a:effectLst>
                  <a:outerShdw blurRad="38100" dist="38100" dir="2700000" algn="tl">
                    <a:srgbClr val="000000">
                      <a:alpha val="43137"/>
                    </a:srgbClr>
                  </a:outerShdw>
                </a:effectLst>
              </a:defRPr>
            </a:lvl1pPr>
          </a:lstStyle>
          <a:p>
            <a:pPr algn="r"/>
            <a:fld id="{5B75B92E-C504-4F72-91D6-D83D77D1C380}" type="slidenum">
              <a:rPr lang="en-US" smtClean="0"/>
              <a:pPr algn="r"/>
              <a:t>‹#›</a:t>
            </a:fld>
            <a:endParaRPr lang="en-US" dirty="0"/>
          </a:p>
        </p:txBody>
      </p:sp>
      <p:pic>
        <p:nvPicPr>
          <p:cNvPr id="7" name="Picture 6"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1/24/13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1" name="Picture 10"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1/24/13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2" name="Picture 11"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1/24/13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1/24/13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userDrawn="1"/>
        </p:nvSpPr>
        <p:spPr>
          <a:xfrm>
            <a:off x="0" y="6553200"/>
            <a:ext cx="9144000" cy="685800"/>
          </a:xfrm>
          <a:prstGeom prst="rect">
            <a:avLst/>
          </a:prstGeom>
          <a:ln/>
          <a:effectLst>
            <a:outerShdw blurRad="40000" dist="23000" dir="5400000" rotWithShape="0">
              <a:srgbClr val="000000">
                <a:alpha val="35000"/>
              </a:srgbClr>
            </a:outerShdw>
            <a:softEdge rad="6350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slide" Target="slide3.xml"/><Relationship Id="rId5" Type="http://schemas.openxmlformats.org/officeDocument/2006/relationships/slide" Target="slide18.xml"/><Relationship Id="rId6" Type="http://schemas.openxmlformats.org/officeDocument/2006/relationships/slide" Target="slide32.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hyperlink" Target="http://www.census.gov/dmd/www/resapport/states/mississippi.pdf"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en.wikipedia.org/wiki/Washington,_Mississipp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mdah.state.ms.us/hprop/hjc.php" TargetMode="External"/><Relationship Id="rId4"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4419600"/>
            <a:ext cx="8686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Chapter 4: From Territory to </a:t>
            </a: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Early Statehood </a:t>
            </a: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1798- 1860</a:t>
            </a:r>
          </a:p>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STUDY PRESENTATION</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1">
                    <a:satMod val="175000"/>
                    <a:alpha val="40000"/>
                  </a:schemeClr>
                </a:glow>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75817"/>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b="1" dirty="0">
                <a:solidFill>
                  <a:srgbClr val="FF0000"/>
                </a:solidFill>
                <a:effectLst>
                  <a:outerShdw blurRad="38100" dist="38100" dir="2700000" algn="tl">
                    <a:srgbClr val="C0C0C0"/>
                  </a:outerShdw>
                </a:effectLst>
                <a:latin typeface="Arial" charset="0"/>
              </a:rPr>
              <a:t>© </a:t>
            </a:r>
            <a:r>
              <a:rPr lang="en-US" sz="1000" b="1" dirty="0" smtClean="0">
                <a:solidFill>
                  <a:srgbClr val="FF0000"/>
                </a:solidFill>
                <a:effectLst>
                  <a:outerShdw blurRad="38100" dist="38100" dir="2700000" algn="tl">
                    <a:srgbClr val="C0C0C0"/>
                  </a:outerShdw>
                </a:effectLst>
                <a:latin typeface="Arial" charset="0"/>
              </a:rPr>
              <a:t>2013 </a:t>
            </a:r>
            <a:r>
              <a:rPr lang="en-US" sz="1000" b="1" dirty="0">
                <a:solidFill>
                  <a:srgbClr val="FF0000"/>
                </a:solidFill>
                <a:effectLst>
                  <a:outerShdw blurRad="38100" dist="38100" dir="2700000" algn="tl">
                    <a:srgbClr val="C0C0C0"/>
                  </a:outerShdw>
                </a:effectLst>
                <a:latin typeface="Arial" charset="0"/>
              </a:rPr>
              <a:t>Clairmont Press</a:t>
            </a:r>
          </a:p>
        </p:txBody>
      </p:sp>
      <p:sp>
        <p:nvSpPr>
          <p:cNvPr id="9" name="Rectangle 8"/>
          <p:cNvSpPr/>
          <p:nvPr/>
        </p:nvSpPr>
        <p:spPr>
          <a:xfrm>
            <a:off x="685800" y="1752600"/>
            <a:ext cx="7921438" cy="1228130"/>
          </a:xfrm>
          <a:prstGeom prst="rect">
            <a:avLst/>
          </a:prstGeom>
          <a:noFill/>
        </p:spPr>
        <p:txBody>
          <a:bodyPr wrap="square" lIns="91440" tIns="45720" rIns="91440" bIns="45720">
            <a:prstTxWarp prst="textWave2">
              <a:avLst>
                <a:gd name="adj1" fmla="val 20000"/>
                <a:gd name="adj2"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rPr>
              <a:t>A Place Called Mississippi</a:t>
            </a:r>
            <a:endParaRPr lang="en-US" sz="54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1143000"/>
            <a:ext cx="7924800" cy="4754563"/>
          </a:xfrm>
        </p:spPr>
        <p:txBody>
          <a:bodyPr>
            <a:noAutofit/>
          </a:bodyPr>
          <a:lstStyle/>
          <a:p>
            <a:r>
              <a:rPr lang="en-US" sz="3200" dirty="0" smtClean="0"/>
              <a:t>In 1810, Americans captured a Spanish fort and established the Republic of West Florida. </a:t>
            </a:r>
          </a:p>
          <a:p>
            <a:r>
              <a:rPr lang="en-US" sz="3200" dirty="0" smtClean="0"/>
              <a:t>They immediately asked to annex it, but President James Madison said it was already part of the United States. </a:t>
            </a:r>
          </a:p>
          <a:p>
            <a:r>
              <a:rPr lang="en-US" sz="3200" dirty="0" smtClean="0"/>
              <a:t>Spain was in war with France and unable to dispute this claim. </a:t>
            </a:r>
          </a:p>
          <a:p>
            <a:r>
              <a:rPr lang="en-US" sz="3200" dirty="0" smtClean="0"/>
              <a:t>The Florida Territory was officially made part of the United States. </a:t>
            </a:r>
          </a:p>
          <a:p>
            <a:endParaRPr lang="en-US" sz="2200" dirty="0"/>
          </a:p>
        </p:txBody>
      </p:sp>
      <p:sp>
        <p:nvSpPr>
          <p:cNvPr id="4" name="Title 3"/>
          <p:cNvSpPr>
            <a:spLocks noGrp="1"/>
          </p:cNvSpPr>
          <p:nvPr>
            <p:ph type="title"/>
          </p:nvPr>
        </p:nvSpPr>
        <p:spPr>
          <a:xfrm>
            <a:off x="457200" y="0"/>
            <a:ext cx="8229600" cy="1143000"/>
          </a:xfrm>
        </p:spPr>
        <p:txBody>
          <a:bodyPr/>
          <a:lstStyle/>
          <a:p>
            <a:r>
              <a:rPr lang="en-US" dirty="0" smtClean="0"/>
              <a:t>Annexation of the Gulf Coast</a:t>
            </a:r>
            <a:endParaRPr lang="en-US" dirty="0"/>
          </a:p>
        </p:txBody>
      </p:sp>
    </p:spTree>
    <p:extLst>
      <p:ext uri="{BB962C8B-B14F-4D97-AF65-F5344CB8AC3E}">
        <p14:creationId xmlns:p14="http://schemas.microsoft.com/office/powerpoint/2010/main" val="237183843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90600"/>
            <a:ext cx="8534400" cy="5486400"/>
          </a:xfrm>
        </p:spPr>
        <p:txBody>
          <a:bodyPr>
            <a:normAutofit/>
          </a:bodyPr>
          <a:lstStyle/>
          <a:p>
            <a:r>
              <a:rPr lang="en-US" sz="3600" dirty="0" smtClean="0"/>
              <a:t>Although the War of 1812 was between France and England, to Mississippians it was a war between Indians and American settlers. </a:t>
            </a:r>
          </a:p>
          <a:p>
            <a:r>
              <a:rPr lang="en-US" sz="3600" dirty="0" smtClean="0"/>
              <a:t>The British had been making alliances with Indian Nations, promising them that they would return their tribal lands to them if they helped defeat the United States.</a:t>
            </a:r>
            <a:endParaRPr lang="en-US" sz="3600" dirty="0"/>
          </a:p>
        </p:txBody>
      </p:sp>
      <p:sp>
        <p:nvSpPr>
          <p:cNvPr id="4" name="Title 3"/>
          <p:cNvSpPr>
            <a:spLocks noGrp="1"/>
          </p:cNvSpPr>
          <p:nvPr>
            <p:ph type="title"/>
          </p:nvPr>
        </p:nvSpPr>
        <p:spPr>
          <a:xfrm>
            <a:off x="457200" y="0"/>
            <a:ext cx="8229600" cy="1143000"/>
          </a:xfrm>
        </p:spPr>
        <p:txBody>
          <a:bodyPr/>
          <a:lstStyle/>
          <a:p>
            <a:r>
              <a:rPr lang="en-US" dirty="0" smtClean="0"/>
              <a:t>The War of 1812</a:t>
            </a:r>
            <a:endParaRPr lang="en-US" dirty="0"/>
          </a:p>
        </p:txBody>
      </p:sp>
    </p:spTree>
    <p:extLst>
      <p:ext uri="{BB962C8B-B14F-4D97-AF65-F5344CB8AC3E}">
        <p14:creationId xmlns:p14="http://schemas.microsoft.com/office/powerpoint/2010/main" val="19505155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The War of 1812: Creek Attacks</a:t>
            </a:r>
            <a:endParaRPr lang="en-US" dirty="0"/>
          </a:p>
        </p:txBody>
      </p:sp>
      <p:sp>
        <p:nvSpPr>
          <p:cNvPr id="2" name="Content Placeholder 1"/>
          <p:cNvSpPr>
            <a:spLocks noGrp="1"/>
          </p:cNvSpPr>
          <p:nvPr>
            <p:ph idx="1"/>
          </p:nvPr>
        </p:nvSpPr>
        <p:spPr>
          <a:xfrm>
            <a:off x="304800" y="1066800"/>
            <a:ext cx="8458200" cy="5029200"/>
          </a:xfrm>
        </p:spPr>
        <p:txBody>
          <a:bodyPr>
            <a:normAutofit fontScale="92500" lnSpcReduction="10000"/>
          </a:bodyPr>
          <a:lstStyle/>
          <a:p>
            <a:r>
              <a:rPr lang="en-US" dirty="0" smtClean="0"/>
              <a:t>The Creek Nation sided with the British. </a:t>
            </a:r>
          </a:p>
          <a:p>
            <a:r>
              <a:rPr lang="en-US" dirty="0" smtClean="0"/>
              <a:t>The Creeks began to attack white settlements and caused  widespread panic. </a:t>
            </a:r>
          </a:p>
          <a:p>
            <a:r>
              <a:rPr lang="en-US" dirty="0" smtClean="0"/>
              <a:t>General Jackson was ordered to attack the Creeks.</a:t>
            </a:r>
          </a:p>
          <a:p>
            <a:r>
              <a:rPr lang="en-US" dirty="0" smtClean="0"/>
              <a:t>Whites abandoned their settlements and gathered at the home of Samuel Mims. This later became known as Fort Mims because over 500 people took refuge here from the Indians. </a:t>
            </a:r>
          </a:p>
          <a:p>
            <a:r>
              <a:rPr lang="en-US" dirty="0" smtClean="0"/>
              <a:t>On August 30, 1813, a group of Creek Indians attacked Fort Mims. All but 36 of the refugees were killed. </a:t>
            </a:r>
          </a:p>
          <a:p>
            <a:endParaRPr lang="en-US" dirty="0"/>
          </a:p>
        </p:txBody>
      </p:sp>
    </p:spTree>
    <p:extLst>
      <p:ext uri="{BB962C8B-B14F-4D97-AF65-F5344CB8AC3E}">
        <p14:creationId xmlns:p14="http://schemas.microsoft.com/office/powerpoint/2010/main" val="103816897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066800"/>
            <a:ext cx="4648200" cy="5410200"/>
          </a:xfrm>
        </p:spPr>
        <p:txBody>
          <a:bodyPr>
            <a:normAutofit/>
          </a:bodyPr>
          <a:lstStyle/>
          <a:p>
            <a:r>
              <a:rPr lang="en-US" dirty="0" smtClean="0"/>
              <a:t>Heroic Hester was a slave woman who was wounded at Fort Mims, but managed to escape the  Creek attack. </a:t>
            </a:r>
          </a:p>
          <a:p>
            <a:r>
              <a:rPr lang="en-US" dirty="0" smtClean="0"/>
              <a:t>She travelled to the Mobile River where she found a canoe. </a:t>
            </a:r>
          </a:p>
          <a:p>
            <a:r>
              <a:rPr lang="en-US" dirty="0" smtClean="0"/>
              <a:t>She paddled several miles until she came to Fort Stoddert where she told the soldiers about the Creek attack. </a:t>
            </a:r>
            <a:endParaRPr lang="en-US" dirty="0"/>
          </a:p>
        </p:txBody>
      </p:sp>
      <p:pic>
        <p:nvPicPr>
          <p:cNvPr id="5" name="Content Placeholder 4" descr="Massacre_at_Fort_Mims.jpg"/>
          <p:cNvPicPr>
            <a:picLocks noGrp="1" noChangeAspect="1"/>
          </p:cNvPicPr>
          <p:nvPr>
            <p:ph sz="half" idx="2"/>
          </p:nvPr>
        </p:nvPicPr>
        <p:blipFill>
          <a:blip r:embed="rId2" cstate="print"/>
          <a:stretch>
            <a:fillRect/>
          </a:stretch>
        </p:blipFill>
        <p:spPr>
          <a:xfrm>
            <a:off x="4876800" y="2133600"/>
            <a:ext cx="4038600" cy="2554871"/>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457200" y="0"/>
            <a:ext cx="8229600" cy="1143000"/>
          </a:xfrm>
        </p:spPr>
        <p:txBody>
          <a:bodyPr/>
          <a:lstStyle/>
          <a:p>
            <a:r>
              <a:rPr lang="en-US" dirty="0" smtClean="0"/>
              <a:t>The War of 1812: Heroic Hester</a:t>
            </a:r>
            <a:endParaRPr lang="en-US" dirty="0"/>
          </a:p>
        </p:txBody>
      </p:sp>
    </p:spTree>
    <p:extLst>
      <p:ext uri="{BB962C8B-B14F-4D97-AF65-F5344CB8AC3E}">
        <p14:creationId xmlns:p14="http://schemas.microsoft.com/office/powerpoint/2010/main" val="1516954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0"/>
            <a:ext cx="5029200" cy="4800600"/>
          </a:xfrm>
        </p:spPr>
        <p:txBody>
          <a:bodyPr>
            <a:noAutofit/>
          </a:bodyPr>
          <a:lstStyle/>
          <a:p>
            <a:r>
              <a:rPr lang="en-US" sz="3200" dirty="0" smtClean="0"/>
              <a:t>General Andrew Jackson defeated the Creek Indians at the Battle of Horseshoe Bend on March 27, 1814.  </a:t>
            </a:r>
          </a:p>
          <a:p>
            <a:r>
              <a:rPr lang="en-US" sz="3200" dirty="0" smtClean="0"/>
              <a:t>In the Treaty of Fort Jackson, the Creeks gave up 23 million acres of land to the United States. </a:t>
            </a:r>
            <a:endParaRPr lang="en-US" sz="3200" dirty="0"/>
          </a:p>
        </p:txBody>
      </p:sp>
      <p:pic>
        <p:nvPicPr>
          <p:cNvPr id="5" name="Content Placeholder 4" descr="General Andrew Jackson 1815.jpg"/>
          <p:cNvPicPr>
            <a:picLocks noGrp="1" noChangeAspect="1"/>
          </p:cNvPicPr>
          <p:nvPr>
            <p:ph sz="half" idx="2"/>
          </p:nvPr>
        </p:nvPicPr>
        <p:blipFill>
          <a:blip r:embed="rId2" cstate="print"/>
          <a:stretch>
            <a:fillRect/>
          </a:stretch>
        </p:blipFill>
        <p:spPr>
          <a:xfrm>
            <a:off x="5410200" y="1447800"/>
            <a:ext cx="3532678" cy="4853381"/>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normAutofit fontScale="90000"/>
          </a:bodyPr>
          <a:lstStyle/>
          <a:p>
            <a:r>
              <a:rPr lang="en-US" dirty="0" smtClean="0"/>
              <a:t>The War of 1812: Defeat of the Creek Nation</a:t>
            </a:r>
            <a:endParaRPr lang="en-US" dirty="0"/>
          </a:p>
        </p:txBody>
      </p:sp>
    </p:spTree>
    <p:extLst>
      <p:ext uri="{BB962C8B-B14F-4D97-AF65-F5344CB8AC3E}">
        <p14:creationId xmlns:p14="http://schemas.microsoft.com/office/powerpoint/2010/main" val="320622207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295400"/>
            <a:ext cx="8839200" cy="5334000"/>
          </a:xfrm>
        </p:spPr>
        <p:txBody>
          <a:bodyPr>
            <a:noAutofit/>
          </a:bodyPr>
          <a:lstStyle/>
          <a:p>
            <a:r>
              <a:rPr lang="en-US" dirty="0" smtClean="0"/>
              <a:t>The Battle of Horseshoe Bend ended the Creeks’ participation in the War of 1812; General Jackson was sent to New Orleans to protect it from British invasion. </a:t>
            </a:r>
          </a:p>
          <a:p>
            <a:r>
              <a:rPr lang="en-US" dirty="0" smtClean="0"/>
              <a:t>Although the Americans won the Battle of New Orleans on January 8</a:t>
            </a:r>
            <a:r>
              <a:rPr lang="en-US" baseline="30000" dirty="0" smtClean="0"/>
              <a:t>th</a:t>
            </a:r>
            <a:r>
              <a:rPr lang="en-US" dirty="0" smtClean="0"/>
              <a:t>, 1815, the war was already over. </a:t>
            </a:r>
          </a:p>
          <a:p>
            <a:r>
              <a:rPr lang="en-US" dirty="0" smtClean="0"/>
              <a:t>Neither side had been informed that the war had ended. </a:t>
            </a:r>
          </a:p>
          <a:p>
            <a:r>
              <a:rPr lang="en-US" dirty="0" smtClean="0"/>
              <a:t>Though the war was over, the battle was a great victory for America and historians believe Andrew Jackson’s victory in this battle helped him win the presidential election several years later. </a:t>
            </a:r>
            <a:endParaRPr lang="en-US" dirty="0"/>
          </a:p>
        </p:txBody>
      </p:sp>
      <p:sp>
        <p:nvSpPr>
          <p:cNvPr id="4" name="Title 3"/>
          <p:cNvSpPr>
            <a:spLocks noGrp="1"/>
          </p:cNvSpPr>
          <p:nvPr>
            <p:ph type="title"/>
          </p:nvPr>
        </p:nvSpPr>
        <p:spPr>
          <a:xfrm>
            <a:off x="0" y="0"/>
            <a:ext cx="9144000" cy="1143000"/>
          </a:xfrm>
        </p:spPr>
        <p:txBody>
          <a:bodyPr>
            <a:normAutofit fontScale="90000"/>
          </a:bodyPr>
          <a:lstStyle/>
          <a:p>
            <a:r>
              <a:rPr lang="en-US" dirty="0" smtClean="0"/>
              <a:t>The War of 1812: The Battle of New Orleans</a:t>
            </a:r>
            <a:endParaRPr lang="en-US" dirty="0"/>
          </a:p>
        </p:txBody>
      </p:sp>
    </p:spTree>
    <p:extLst>
      <p:ext uri="{BB962C8B-B14F-4D97-AF65-F5344CB8AC3E}">
        <p14:creationId xmlns:p14="http://schemas.microsoft.com/office/powerpoint/2010/main" val="2314434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66800"/>
            <a:ext cx="8991600" cy="6096000"/>
          </a:xfrm>
        </p:spPr>
        <p:txBody>
          <a:bodyPr>
            <a:normAutofit/>
          </a:bodyPr>
          <a:lstStyle/>
          <a:p>
            <a:pPr marL="514350" indent="-457200"/>
            <a:r>
              <a:rPr lang="en-US" sz="3600" dirty="0" smtClean="0"/>
              <a:t>Pushmataha was the Choctaw chief who led his warriors into battle with General Andrew Jackson against the Creeks. </a:t>
            </a:r>
          </a:p>
          <a:p>
            <a:pPr marL="514350" indent="-457200"/>
            <a:r>
              <a:rPr lang="en-US" sz="3600" dirty="0" smtClean="0"/>
              <a:t>While in Washington D.C., the chief became fatally ill with pneumonia. </a:t>
            </a:r>
          </a:p>
          <a:p>
            <a:pPr marL="514350" indent="-457200"/>
            <a:r>
              <a:rPr lang="en-US" sz="3600" dirty="0" smtClean="0"/>
              <a:t>Pushmataha was buried with full military honors, including ‘the firing of the big guns,’ that he requested from Andrew Jackson. </a:t>
            </a:r>
            <a:endParaRPr lang="en-US" sz="3600" dirty="0"/>
          </a:p>
        </p:txBody>
      </p:sp>
      <p:sp>
        <p:nvSpPr>
          <p:cNvPr id="4" name="Title 3"/>
          <p:cNvSpPr>
            <a:spLocks noGrp="1"/>
          </p:cNvSpPr>
          <p:nvPr>
            <p:ph type="title"/>
          </p:nvPr>
        </p:nvSpPr>
        <p:spPr>
          <a:xfrm>
            <a:off x="457200" y="0"/>
            <a:ext cx="8229600" cy="914400"/>
          </a:xfrm>
        </p:spPr>
        <p:txBody>
          <a:bodyPr/>
          <a:lstStyle/>
          <a:p>
            <a:r>
              <a:rPr lang="en-US" dirty="0" smtClean="0"/>
              <a:t>The War of 1812: Pushmataha</a:t>
            </a:r>
            <a:endParaRPr lang="en-US" dirty="0"/>
          </a:p>
        </p:txBody>
      </p:sp>
    </p:spTree>
    <p:extLst>
      <p:ext uri="{BB962C8B-B14F-4D97-AF65-F5344CB8AC3E}">
        <p14:creationId xmlns:p14="http://schemas.microsoft.com/office/powerpoint/2010/main" val="388336597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Mississippi Becomes a State</a:t>
            </a:r>
            <a:endParaRPr lang="en-US" dirty="0"/>
          </a:p>
        </p:txBody>
      </p:sp>
      <p:sp>
        <p:nvSpPr>
          <p:cNvPr id="5" name="Content Placeholder 4"/>
          <p:cNvSpPr>
            <a:spLocks noGrp="1"/>
          </p:cNvSpPr>
          <p:nvPr>
            <p:ph idx="1"/>
          </p:nvPr>
        </p:nvSpPr>
        <p:spPr>
          <a:xfrm>
            <a:off x="228600" y="1295400"/>
            <a:ext cx="8915400" cy="5105400"/>
          </a:xfrm>
        </p:spPr>
        <p:txBody>
          <a:bodyPr>
            <a:normAutofit lnSpcReduction="10000"/>
          </a:bodyPr>
          <a:lstStyle/>
          <a:p>
            <a:r>
              <a:rPr lang="en-US" dirty="0" smtClean="0"/>
              <a:t>When the War of 1812 was over, the territory’s population skyrocketed. </a:t>
            </a:r>
          </a:p>
          <a:p>
            <a:r>
              <a:rPr lang="en-US" dirty="0" smtClean="0"/>
              <a:t>The territory grew so much in population it was soon eligible for statehood. </a:t>
            </a:r>
          </a:p>
          <a:p>
            <a:r>
              <a:rPr lang="en-US" dirty="0" smtClean="0"/>
              <a:t>Mississippi was admitted to the United States on December 10, 1817. </a:t>
            </a:r>
          </a:p>
          <a:p>
            <a:r>
              <a:rPr lang="en-US" dirty="0" smtClean="0"/>
              <a:t>Due to property requirements for various offices, such as House or Senate members, wealthy white men controlled the political aspects of the state before the Civil War. </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Early Statehood 1817-1845 </a:t>
            </a:r>
            <a:endParaRPr lang="en-US" dirty="0"/>
          </a:p>
        </p:txBody>
      </p:sp>
      <p:sp>
        <p:nvSpPr>
          <p:cNvPr id="3" name="Content Placeholder 2"/>
          <p:cNvSpPr>
            <a:spLocks noGrp="1"/>
          </p:cNvSpPr>
          <p:nvPr>
            <p:ph idx="1"/>
          </p:nvPr>
        </p:nvSpPr>
        <p:spPr/>
        <p:txBody>
          <a:bodyPr/>
          <a:lstStyle/>
          <a:p>
            <a:r>
              <a:rPr lang="en-US" dirty="0" smtClean="0"/>
              <a:t>Essential Question: How did sectionalism and slavery play a role in the structure of antebellum Mississippi?</a:t>
            </a:r>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18</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Early Statehood 1817-1845 </a:t>
            </a:r>
            <a:endParaRPr lang="en-US" dirty="0"/>
          </a:p>
        </p:txBody>
      </p:sp>
      <p:sp>
        <p:nvSpPr>
          <p:cNvPr id="3" name="Content Placeholder 2"/>
          <p:cNvSpPr>
            <a:spLocks noGrp="1"/>
          </p:cNvSpPr>
          <p:nvPr>
            <p:ph idx="1"/>
          </p:nvPr>
        </p:nvSpPr>
        <p:spPr/>
        <p:txBody>
          <a:bodyPr>
            <a:normAutofit/>
          </a:bodyPr>
          <a:lstStyle/>
          <a:p>
            <a:r>
              <a:rPr lang="en-US" dirty="0" smtClean="0"/>
              <a:t>What terms do I need to know?</a:t>
            </a:r>
          </a:p>
          <a:p>
            <a:pPr lvl="1"/>
            <a:r>
              <a:rPr lang="en-US" dirty="0" smtClean="0"/>
              <a:t>sectionalism</a:t>
            </a:r>
          </a:p>
          <a:p>
            <a:pPr lvl="1"/>
            <a:r>
              <a:rPr lang="en-US" dirty="0" smtClean="0"/>
              <a:t>protective tariff</a:t>
            </a:r>
          </a:p>
          <a:p>
            <a:pPr lvl="1"/>
            <a:r>
              <a:rPr lang="en-US" dirty="0" smtClean="0"/>
              <a:t>internal improvements</a:t>
            </a:r>
          </a:p>
          <a:p>
            <a:pPr lvl="1"/>
            <a:r>
              <a:rPr lang="en-US" dirty="0" smtClean="0"/>
              <a:t>Mississippi Constitution of 1832</a:t>
            </a:r>
          </a:p>
          <a:p>
            <a:pPr lvl="1"/>
            <a:r>
              <a:rPr lang="en-US" dirty="0" smtClean="0"/>
              <a:t>flush times</a:t>
            </a:r>
          </a:p>
          <a:p>
            <a:pPr lvl="1"/>
            <a:r>
              <a:rPr lang="en-US" dirty="0" smtClean="0"/>
              <a:t>Missouri Compromise of 1820</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19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667001" y="4114801"/>
            <a:ext cx="6477000" cy="106680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2743200" y="4114800"/>
            <a:ext cx="6400800" cy="1015663"/>
          </a:xfrm>
          <a:prstGeom prst="rect">
            <a:avLst/>
          </a:prstGeom>
          <a:noFill/>
        </p:spPr>
        <p:txBody>
          <a:bodyPr wrap="square" rtlCol="0">
            <a:spAutoFit/>
          </a:bodyPr>
          <a:lstStyle/>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1: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The Mississippi Territory 1798-1817</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2: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Early Statehood 1817- 1845</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3: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Events Leading to Secession 1845- 1860  </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2: </a:t>
            </a:r>
            <a:r>
              <a:rPr lang="en-US" dirty="0" smtClean="0"/>
              <a:t>Early Statehood 1817-1845 </a:t>
            </a:r>
            <a:endParaRPr lang="en-US" dirty="0"/>
          </a:p>
        </p:txBody>
      </p:sp>
      <p:sp>
        <p:nvSpPr>
          <p:cNvPr id="3" name="Content Placeholder 2"/>
          <p:cNvSpPr>
            <a:spLocks noGrp="1"/>
          </p:cNvSpPr>
          <p:nvPr>
            <p:ph idx="1"/>
          </p:nvPr>
        </p:nvSpPr>
        <p:spPr/>
        <p:txBody>
          <a:bodyPr/>
          <a:lstStyle/>
          <a:p>
            <a:r>
              <a:rPr lang="en-US" dirty="0" smtClean="0"/>
              <a:t>Allegiances to local governments and interests, rather than national ones,  (sectionalism) caused major division between the various communities within the nation. </a:t>
            </a:r>
          </a:p>
          <a:p>
            <a:r>
              <a:rPr lang="en-US" dirty="0" smtClean="0"/>
              <a:t>Each state’s senators favored policies that were good for their community, and usually disregarded another state’s need. </a:t>
            </a:r>
            <a:endParaRPr lang="en-US" dirty="0"/>
          </a:p>
        </p:txBody>
      </p:sp>
      <p:sp>
        <p:nvSpPr>
          <p:cNvPr id="4" name="Slide Number Placeholder 3"/>
          <p:cNvSpPr>
            <a:spLocks noGrp="1"/>
          </p:cNvSpPr>
          <p:nvPr>
            <p:ph type="sldNum" sz="quarter" idx="12"/>
          </p:nvPr>
        </p:nvSpPr>
        <p:spPr/>
        <p:txBody>
          <a:bodyPr/>
          <a:lstStyle/>
          <a:p>
            <a:pPr algn="r"/>
            <a:fld id="{5B75B92E-C504-4F72-91D6-D83D77D1C380}" type="slidenum">
              <a:rPr lang="en-US" smtClean="0"/>
              <a:pPr algn="r"/>
              <a:t>20</a:t>
            </a:fld>
            <a:endParaRPr lang="en-US" dirty="0"/>
          </a:p>
        </p:txBody>
      </p:sp>
    </p:spTree>
    <p:extLst>
      <p:ext uri="{BB962C8B-B14F-4D97-AF65-F5344CB8AC3E}">
        <p14:creationId xmlns:p14="http://schemas.microsoft.com/office/powerpoint/2010/main" val="123499263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914400"/>
            <a:ext cx="8153400" cy="5486400"/>
          </a:xfrm>
        </p:spPr>
        <p:txBody>
          <a:bodyPr>
            <a:noAutofit/>
          </a:bodyPr>
          <a:lstStyle/>
          <a:p>
            <a:r>
              <a:rPr lang="en-US" dirty="0" smtClean="0"/>
              <a:t>Protective tariffs and slavery were the foremost causes of sectionalism within the United States. </a:t>
            </a:r>
          </a:p>
          <a:p>
            <a:r>
              <a:rPr lang="en-US" dirty="0" smtClean="0"/>
              <a:t>Protective tariffs helped the Northeastern states by adding a tax on goods from other countries so that Americans would buy mostly American-made goods. They did not help Southern farmers because they raised the cost of goods. </a:t>
            </a:r>
          </a:p>
          <a:p>
            <a:r>
              <a:rPr lang="en-US" dirty="0" smtClean="0"/>
              <a:t>In the South, slaves were the primary labor force, while in the Northeast, the working white class was. </a:t>
            </a:r>
          </a:p>
          <a:p>
            <a:r>
              <a:rPr lang="en-US" dirty="0" smtClean="0"/>
              <a:t>Slavery eventually became the most important issue in the nation, and many controversial topics were related to the issue of slavery in one way or another. </a:t>
            </a:r>
          </a:p>
        </p:txBody>
      </p:sp>
      <p:sp>
        <p:nvSpPr>
          <p:cNvPr id="5" name="Title 4"/>
          <p:cNvSpPr>
            <a:spLocks noGrp="1"/>
          </p:cNvSpPr>
          <p:nvPr>
            <p:ph type="title"/>
          </p:nvPr>
        </p:nvSpPr>
        <p:spPr>
          <a:xfrm>
            <a:off x="457200" y="0"/>
            <a:ext cx="8229600" cy="1143000"/>
          </a:xfrm>
        </p:spPr>
        <p:txBody>
          <a:bodyPr>
            <a:normAutofit/>
          </a:bodyPr>
          <a:lstStyle/>
          <a:p>
            <a:r>
              <a:rPr lang="en-US" dirty="0" smtClean="0"/>
              <a:t>Causes of Sectionalism</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Internal Improvements</a:t>
            </a:r>
            <a:endParaRPr lang="en-US" dirty="0"/>
          </a:p>
        </p:txBody>
      </p:sp>
      <p:sp>
        <p:nvSpPr>
          <p:cNvPr id="2" name="Content Placeholder 1"/>
          <p:cNvSpPr>
            <a:spLocks noGrp="1"/>
          </p:cNvSpPr>
          <p:nvPr>
            <p:ph idx="1"/>
          </p:nvPr>
        </p:nvSpPr>
        <p:spPr>
          <a:xfrm>
            <a:off x="457200" y="1143000"/>
            <a:ext cx="8229600" cy="4983163"/>
          </a:xfrm>
        </p:spPr>
        <p:txBody>
          <a:bodyPr>
            <a:normAutofit fontScale="92500" lnSpcReduction="10000"/>
          </a:bodyPr>
          <a:lstStyle/>
          <a:p>
            <a:r>
              <a:rPr lang="en-US" dirty="0" smtClean="0"/>
              <a:t>In 1817, the state’s most abundant natural resource was land. </a:t>
            </a:r>
          </a:p>
          <a:p>
            <a:r>
              <a:rPr lang="en-US" dirty="0" smtClean="0"/>
              <a:t>In order to be able to use this resource, citizens had to be able to get to it. </a:t>
            </a:r>
          </a:p>
          <a:p>
            <a:r>
              <a:rPr lang="en-US" dirty="0" smtClean="0"/>
              <a:t>Rivers were filled with obstructions and there were no roads or bridges. </a:t>
            </a:r>
          </a:p>
          <a:p>
            <a:r>
              <a:rPr lang="en-US" dirty="0" smtClean="0"/>
              <a:t>The first thing the new Mississippi government had to do was appoint the members of the Board of Internal Improvements to construct roads, bridges, canals, and railroads that were to be financed with public money. </a:t>
            </a:r>
            <a:endParaRPr lang="en-US" dirty="0"/>
          </a:p>
        </p:txBody>
      </p:sp>
    </p:spTree>
    <p:extLst>
      <p:ext uri="{BB962C8B-B14F-4D97-AF65-F5344CB8AC3E}">
        <p14:creationId xmlns:p14="http://schemas.microsoft.com/office/powerpoint/2010/main" val="50923496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914400"/>
            <a:ext cx="4953000" cy="5334000"/>
          </a:xfrm>
        </p:spPr>
        <p:txBody>
          <a:bodyPr>
            <a:normAutofit fontScale="92500" lnSpcReduction="10000"/>
          </a:bodyPr>
          <a:lstStyle/>
          <a:p>
            <a:r>
              <a:rPr lang="en-US" dirty="0" smtClean="0"/>
              <a:t>A special committee was appointed in 1821 to choose a new location for the capital of Mississippi that was as close to the center of the state as possible. </a:t>
            </a:r>
          </a:p>
          <a:p>
            <a:r>
              <a:rPr lang="en-US" dirty="0" smtClean="0"/>
              <a:t>They chose Le </a:t>
            </a:r>
            <a:r>
              <a:rPr lang="en-US" dirty="0" err="1" smtClean="0"/>
              <a:t>Fleur’s</a:t>
            </a:r>
            <a:r>
              <a:rPr lang="en-US" dirty="0" smtClean="0"/>
              <a:t> Bluff on the Pearl River.</a:t>
            </a:r>
          </a:p>
          <a:p>
            <a:r>
              <a:rPr lang="en-US" dirty="0" smtClean="0"/>
              <a:t>The new capital was named Jackson in honor of General Andrew Jackson.</a:t>
            </a:r>
          </a:p>
          <a:p>
            <a:r>
              <a:rPr lang="en-US" dirty="0" smtClean="0"/>
              <a:t>The state legislature met in Jackson, Mississippi for the first time in December of 1822.  </a:t>
            </a:r>
          </a:p>
        </p:txBody>
      </p:sp>
      <p:pic>
        <p:nvPicPr>
          <p:cNvPr id="7" name="Content Placeholder 6" descr="1823 mississippi map.jpg"/>
          <p:cNvPicPr>
            <a:picLocks noGrp="1" noChangeAspect="1"/>
          </p:cNvPicPr>
          <p:nvPr>
            <p:ph sz="half" idx="2"/>
          </p:nvPr>
        </p:nvPicPr>
        <p:blipFill>
          <a:blip r:embed="rId3" cstate="print"/>
          <a:stretch>
            <a:fillRect/>
          </a:stretch>
        </p:blipFill>
        <p:spPr>
          <a:xfrm>
            <a:off x="5257800" y="914400"/>
            <a:ext cx="3056145" cy="4525963"/>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914400"/>
          </a:xfrm>
        </p:spPr>
        <p:txBody>
          <a:bodyPr>
            <a:normAutofit/>
          </a:bodyPr>
          <a:lstStyle/>
          <a:p>
            <a:r>
              <a:rPr lang="en-US" dirty="0" smtClean="0"/>
              <a:t>A New State Capital </a:t>
            </a:r>
            <a:endParaRPr lang="en-US" dirty="0"/>
          </a:p>
        </p:txBody>
      </p:sp>
      <p:sp>
        <p:nvSpPr>
          <p:cNvPr id="10" name="TextBox 9"/>
          <p:cNvSpPr txBox="1"/>
          <p:nvPr/>
        </p:nvSpPr>
        <p:spPr>
          <a:xfrm>
            <a:off x="5257800" y="5638800"/>
            <a:ext cx="3200400" cy="738664"/>
          </a:xfrm>
          <a:prstGeom prst="rect">
            <a:avLst/>
          </a:prstGeom>
          <a:noFill/>
        </p:spPr>
        <p:txBody>
          <a:bodyPr wrap="square" rtlCol="0">
            <a:spAutoFit/>
          </a:bodyPr>
          <a:lstStyle/>
          <a:p>
            <a:r>
              <a:rPr lang="en-US" sz="1400" dirty="0" smtClean="0"/>
              <a:t>The 1823 </a:t>
            </a:r>
            <a:r>
              <a:rPr lang="en-US" sz="1400" dirty="0" err="1" smtClean="0"/>
              <a:t>Melish</a:t>
            </a:r>
            <a:r>
              <a:rPr lang="en-US" sz="1400" dirty="0" smtClean="0"/>
              <a:t> map of the United States did not show Jackson, the new state capital of Mississippi. </a:t>
            </a:r>
            <a:endParaRPr lang="en-US" sz="14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685800"/>
            <a:ext cx="8991600" cy="6172200"/>
          </a:xfrm>
        </p:spPr>
        <p:txBody>
          <a:bodyPr>
            <a:noAutofit/>
          </a:bodyPr>
          <a:lstStyle/>
          <a:p>
            <a:r>
              <a:rPr lang="en-US" sz="3500" dirty="0" smtClean="0"/>
              <a:t>The Constitution of 1817 was outdated by the 1830s. </a:t>
            </a:r>
          </a:p>
          <a:p>
            <a:r>
              <a:rPr lang="en-US" sz="3500" dirty="0" smtClean="0"/>
              <a:t>Forty-eight delegates met in Jackson on September 10, 1832 to draft a new constitution. </a:t>
            </a:r>
          </a:p>
          <a:p>
            <a:r>
              <a:rPr lang="en-US" sz="3500" dirty="0" smtClean="0"/>
              <a:t>The new constitution removed the land-ownership requirements from all elected officials and allowed judges to be elected, rather than appointed. </a:t>
            </a:r>
          </a:p>
          <a:p>
            <a:r>
              <a:rPr lang="en-US" sz="3500" dirty="0" smtClean="0"/>
              <a:t>The new constitution still allowed slavery. </a:t>
            </a:r>
            <a:endParaRPr lang="en-US" sz="3500" dirty="0"/>
          </a:p>
        </p:txBody>
      </p:sp>
      <p:sp>
        <p:nvSpPr>
          <p:cNvPr id="4" name="Title 3"/>
          <p:cNvSpPr>
            <a:spLocks noGrp="1"/>
          </p:cNvSpPr>
          <p:nvPr>
            <p:ph type="title"/>
          </p:nvPr>
        </p:nvSpPr>
        <p:spPr>
          <a:xfrm>
            <a:off x="457200" y="0"/>
            <a:ext cx="8229600" cy="838200"/>
          </a:xfrm>
        </p:spPr>
        <p:txBody>
          <a:bodyPr/>
          <a:lstStyle/>
          <a:p>
            <a:r>
              <a:rPr lang="en-US" dirty="0" smtClean="0"/>
              <a:t>The Constitution of 1832</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219200"/>
            <a:ext cx="5257800" cy="5334000"/>
          </a:xfrm>
        </p:spPr>
        <p:txBody>
          <a:bodyPr>
            <a:normAutofit/>
          </a:bodyPr>
          <a:lstStyle/>
          <a:p>
            <a:r>
              <a:rPr lang="en-US" dirty="0" smtClean="0"/>
              <a:t>The only public building was a tiny wooden one that served as the state capital. </a:t>
            </a:r>
          </a:p>
          <a:p>
            <a:r>
              <a:rPr lang="en-US" dirty="0" smtClean="0"/>
              <a:t>The building couldn’t house the new legislature and there was no place for the governor to live during his term. </a:t>
            </a:r>
          </a:p>
          <a:p>
            <a:r>
              <a:rPr lang="en-US" dirty="0" smtClean="0"/>
              <a:t>The state appointed architect William Nichols to design both the state capital and the governor’s mansion. </a:t>
            </a:r>
            <a:endParaRPr lang="en-US" dirty="0"/>
          </a:p>
        </p:txBody>
      </p:sp>
      <p:sp>
        <p:nvSpPr>
          <p:cNvPr id="4" name="Title 3"/>
          <p:cNvSpPr>
            <a:spLocks noGrp="1"/>
          </p:cNvSpPr>
          <p:nvPr>
            <p:ph type="title"/>
          </p:nvPr>
        </p:nvSpPr>
        <p:spPr>
          <a:xfrm>
            <a:off x="0" y="0"/>
            <a:ext cx="9144000" cy="1143000"/>
          </a:xfrm>
        </p:spPr>
        <p:txBody>
          <a:bodyPr>
            <a:normAutofit fontScale="90000"/>
          </a:bodyPr>
          <a:lstStyle/>
          <a:p>
            <a:r>
              <a:rPr lang="en-US" dirty="0" smtClean="0"/>
              <a:t>A New Capital and the Governor’s Mansion</a:t>
            </a:r>
            <a:endParaRPr lang="en-US" dirty="0"/>
          </a:p>
        </p:txBody>
      </p:sp>
      <p:sp>
        <p:nvSpPr>
          <p:cNvPr id="6" name="TextBox 5"/>
          <p:cNvSpPr txBox="1"/>
          <p:nvPr/>
        </p:nvSpPr>
        <p:spPr>
          <a:xfrm>
            <a:off x="5715000" y="5181600"/>
            <a:ext cx="3048000" cy="830997"/>
          </a:xfrm>
          <a:prstGeom prst="rect">
            <a:avLst/>
          </a:prstGeom>
          <a:noFill/>
        </p:spPr>
        <p:txBody>
          <a:bodyPr wrap="square" rtlCol="0">
            <a:spAutoFit/>
          </a:bodyPr>
          <a:lstStyle/>
          <a:p>
            <a:r>
              <a:rPr lang="en-US" sz="1600" dirty="0" smtClean="0"/>
              <a:t>The Mississippi governor’s mansion was designed by English architect William Nichols. </a:t>
            </a:r>
            <a:endParaRPr lang="en-US" sz="1600" dirty="0"/>
          </a:p>
        </p:txBody>
      </p:sp>
      <p:pic>
        <p:nvPicPr>
          <p:cNvPr id="8" name="Content Placeholder 7" descr="Mississippi_Governors_Mansion.jpg"/>
          <p:cNvPicPr>
            <a:picLocks noGrp="1" noChangeAspect="1"/>
          </p:cNvPicPr>
          <p:nvPr>
            <p:ph sz="half" idx="2"/>
          </p:nvPr>
        </p:nvPicPr>
        <p:blipFill>
          <a:blip r:embed="rId2" cstate="print"/>
          <a:stretch>
            <a:fillRect/>
          </a:stretch>
        </p:blipFill>
        <p:spPr>
          <a:xfrm>
            <a:off x="5867400" y="1371600"/>
            <a:ext cx="2667000" cy="35596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Antebellum Politics</a:t>
            </a:r>
            <a:endParaRPr lang="en-US" dirty="0"/>
          </a:p>
        </p:txBody>
      </p:sp>
      <p:sp>
        <p:nvSpPr>
          <p:cNvPr id="2" name="Content Placeholder 1"/>
          <p:cNvSpPr>
            <a:spLocks noGrp="1"/>
          </p:cNvSpPr>
          <p:nvPr>
            <p:ph idx="1"/>
          </p:nvPr>
        </p:nvSpPr>
        <p:spPr>
          <a:xfrm>
            <a:off x="152400" y="1143000"/>
            <a:ext cx="8839200" cy="5715000"/>
          </a:xfrm>
        </p:spPr>
        <p:txBody>
          <a:bodyPr>
            <a:noAutofit/>
          </a:bodyPr>
          <a:lstStyle/>
          <a:p>
            <a:r>
              <a:rPr lang="en-US" sz="2600" dirty="0" smtClean="0"/>
              <a:t>Mississippians have always been enthusiastic about politics. </a:t>
            </a:r>
          </a:p>
          <a:p>
            <a:r>
              <a:rPr lang="en-US" sz="2600" dirty="0" smtClean="0"/>
              <a:t>The two major factions in Mississippi politics were the Whigs and the Democrats. </a:t>
            </a:r>
          </a:p>
          <a:p>
            <a:r>
              <a:rPr lang="en-US" sz="2600" dirty="0" smtClean="0"/>
              <a:t>Antebellum political rallies could last all day and included booing and cheering at the candidates during their debates. </a:t>
            </a:r>
          </a:p>
          <a:p>
            <a:r>
              <a:rPr lang="en-US" sz="2600" dirty="0" smtClean="0"/>
              <a:t>Often, candidates had to stand on tree stumps when an actual platform was not available. </a:t>
            </a:r>
          </a:p>
          <a:p>
            <a:r>
              <a:rPr lang="en-US" sz="2600" dirty="0" smtClean="0"/>
              <a:t>Sometimes members of each political party got so emotionally involved in their political rallies that they brought a gun out and began shooting. People were sometimes injured or killed during a political rally.</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3000"/>
            <a:ext cx="8686800" cy="5867400"/>
          </a:xfrm>
        </p:spPr>
        <p:txBody>
          <a:bodyPr>
            <a:normAutofit/>
          </a:bodyPr>
          <a:lstStyle/>
          <a:p>
            <a:r>
              <a:rPr lang="en-US" sz="3600" dirty="0" smtClean="0"/>
              <a:t>When the Choctaw and Chickasaw gave up their lands, white settlers rushed to it. </a:t>
            </a:r>
          </a:p>
          <a:p>
            <a:r>
              <a:rPr lang="en-US" sz="3600" dirty="0" smtClean="0"/>
              <a:t>The population grew by over 200,000 people in just 10 years. </a:t>
            </a:r>
          </a:p>
          <a:p>
            <a:r>
              <a:rPr lang="en-US" sz="3600" dirty="0" smtClean="0"/>
              <a:t>Settlers were drawn to the excellent farm land which sold for $1.25 an acre with a minimum purchase of 50 acres. </a:t>
            </a:r>
            <a:endParaRPr lang="en-US" sz="3600" dirty="0"/>
          </a:p>
        </p:txBody>
      </p:sp>
      <p:sp>
        <p:nvSpPr>
          <p:cNvPr id="4" name="Title 3"/>
          <p:cNvSpPr>
            <a:spLocks noGrp="1"/>
          </p:cNvSpPr>
          <p:nvPr>
            <p:ph type="title"/>
          </p:nvPr>
        </p:nvSpPr>
        <p:spPr>
          <a:xfrm>
            <a:off x="457200" y="0"/>
            <a:ext cx="8229600" cy="1143000"/>
          </a:xfrm>
        </p:spPr>
        <p:txBody>
          <a:bodyPr/>
          <a:lstStyle/>
          <a:p>
            <a:r>
              <a:rPr lang="en-US" dirty="0" smtClean="0"/>
              <a:t>Flush Times in Mississippi</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hart 4"/>
          <p:cNvGraphicFramePr/>
          <p:nvPr/>
        </p:nvGraphicFramePr>
        <p:xfrm>
          <a:off x="0" y="0"/>
          <a:ext cx="91440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6673334"/>
            <a:ext cx="3124200" cy="307777"/>
          </a:xfrm>
          <a:prstGeom prst="rect">
            <a:avLst/>
          </a:prstGeom>
          <a:noFill/>
        </p:spPr>
        <p:txBody>
          <a:bodyPr wrap="square" rtlCol="0">
            <a:spAutoFit/>
          </a:bodyPr>
          <a:lstStyle/>
          <a:p>
            <a:r>
              <a:rPr lang="en-US" sz="1400" dirty="0" smtClean="0">
                <a:hlinkClick r:id="rId4"/>
              </a:rPr>
              <a:t>Source: US Census Bureau</a:t>
            </a:r>
            <a:endParaRPr lang="en-US" sz="14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0"/>
            <a:ext cx="8229600" cy="4876800"/>
          </a:xfrm>
        </p:spPr>
        <p:txBody>
          <a:bodyPr>
            <a:normAutofit/>
          </a:bodyPr>
          <a:lstStyle/>
          <a:p>
            <a:r>
              <a:rPr lang="en-US" sz="4000" dirty="0" smtClean="0"/>
              <a:t>New banks were chartered to help farmers buy land, slaves, and farming equipment.</a:t>
            </a:r>
          </a:p>
          <a:p>
            <a:r>
              <a:rPr lang="en-US" sz="4000" dirty="0" smtClean="0"/>
              <a:t>Inflation was rampant. </a:t>
            </a:r>
          </a:p>
          <a:p>
            <a:r>
              <a:rPr lang="en-US" sz="4000" dirty="0" smtClean="0"/>
              <a:t>Many people established cotton plantations which were well equipped with slave labor.</a:t>
            </a:r>
            <a:endParaRPr lang="en-US" sz="4000" dirty="0"/>
          </a:p>
        </p:txBody>
      </p:sp>
      <p:sp>
        <p:nvSpPr>
          <p:cNvPr id="4" name="Title 3"/>
          <p:cNvSpPr>
            <a:spLocks noGrp="1"/>
          </p:cNvSpPr>
          <p:nvPr>
            <p:ph type="title"/>
          </p:nvPr>
        </p:nvSpPr>
        <p:spPr/>
        <p:txBody>
          <a:bodyPr>
            <a:normAutofit fontScale="90000"/>
          </a:bodyPr>
          <a:lstStyle/>
          <a:p>
            <a:r>
              <a:rPr lang="en-US" dirty="0" smtClean="0"/>
              <a:t>Flush Times in Mississippi: A Booming Economy</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1: The Mississippi Territory 1798- 1817</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144963"/>
          </a:xfrm>
        </p:spPr>
        <p:txBody>
          <a:bodyPr/>
          <a:lstStyle/>
          <a:p>
            <a:r>
              <a:rPr lang="en-US" dirty="0" smtClean="0"/>
              <a:t>Essential Question: What events led to Mississippi’s statehood?</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143000"/>
            <a:ext cx="5029200" cy="5715000"/>
          </a:xfrm>
        </p:spPr>
        <p:txBody>
          <a:bodyPr>
            <a:normAutofit fontScale="92500" lnSpcReduction="20000"/>
          </a:bodyPr>
          <a:lstStyle/>
          <a:p>
            <a:r>
              <a:rPr lang="en-US" dirty="0" smtClean="0"/>
              <a:t>The state grew dependent on only one crop: cotton.</a:t>
            </a:r>
          </a:p>
          <a:p>
            <a:r>
              <a:rPr lang="en-US" dirty="0" smtClean="0"/>
              <a:t>Technological developments increased the demand for cotton from southern plantations.</a:t>
            </a:r>
          </a:p>
          <a:p>
            <a:r>
              <a:rPr lang="en-US" dirty="0" smtClean="0"/>
              <a:t>Cotton could make plantation owners rich in just a few years. This caused many people to abandon their other crops so they could grow cotton. </a:t>
            </a:r>
          </a:p>
          <a:p>
            <a:r>
              <a:rPr lang="en-US" dirty="0" smtClean="0"/>
              <a:t>Cotton and the wealthy plantation owner were the cornerstones of the economy. </a:t>
            </a:r>
          </a:p>
          <a:p>
            <a:r>
              <a:rPr lang="en-US" dirty="0" smtClean="0"/>
              <a:t>Even men who had no land or slaves were enthusiastic in their defense of slavery. </a:t>
            </a:r>
          </a:p>
          <a:p>
            <a:endParaRPr lang="en-US" dirty="0"/>
          </a:p>
        </p:txBody>
      </p:sp>
      <p:pic>
        <p:nvPicPr>
          <p:cNvPr id="5" name="Content Placeholder 4" descr="cotton field.jpeg"/>
          <p:cNvPicPr>
            <a:picLocks noGrp="1" noChangeAspect="1"/>
          </p:cNvPicPr>
          <p:nvPr>
            <p:ph sz="half" idx="2"/>
          </p:nvPr>
        </p:nvPicPr>
        <p:blipFill>
          <a:blip r:embed="rId2" cstate="print"/>
          <a:stretch>
            <a:fillRect/>
          </a:stretch>
        </p:blipFill>
        <p:spPr>
          <a:xfrm>
            <a:off x="5029200" y="1676401"/>
            <a:ext cx="3930566" cy="3736806"/>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0" y="0"/>
            <a:ext cx="9144000" cy="1143000"/>
          </a:xfrm>
        </p:spPr>
        <p:txBody>
          <a:bodyPr>
            <a:normAutofit/>
          </a:bodyPr>
          <a:lstStyle/>
          <a:p>
            <a:r>
              <a:rPr lang="en-US" dirty="0" smtClean="0"/>
              <a:t>Flush Times in Mississippi: King Cotton</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6800"/>
            <a:ext cx="8458200" cy="5791200"/>
          </a:xfrm>
        </p:spPr>
        <p:txBody>
          <a:bodyPr>
            <a:normAutofit/>
          </a:bodyPr>
          <a:lstStyle/>
          <a:p>
            <a:r>
              <a:rPr lang="en-US" dirty="0" smtClean="0"/>
              <a:t>Until the 1830’s, there were more abolitionist groups in the South than the North.</a:t>
            </a:r>
          </a:p>
          <a:p>
            <a:r>
              <a:rPr lang="en-US" dirty="0" smtClean="0"/>
              <a:t>The nation was first concerned about the possibility of slavery moving to the new territories. </a:t>
            </a:r>
          </a:p>
          <a:p>
            <a:r>
              <a:rPr lang="en-US" dirty="0" smtClean="0"/>
              <a:t>It was agreed in the Missouri Compromise of 1820 that the states south of the 36° 30’ N parallel would have slavery and that the ones north of it wouldn’t. </a:t>
            </a:r>
          </a:p>
          <a:p>
            <a:r>
              <a:rPr lang="en-US" dirty="0" smtClean="0"/>
              <a:t>For each slave state that was admitted to the Union, there was a non-slave state also admitted to keep the balance between those types of states. </a:t>
            </a:r>
            <a:endParaRPr lang="en-US" dirty="0"/>
          </a:p>
        </p:txBody>
      </p:sp>
      <p:sp>
        <p:nvSpPr>
          <p:cNvPr id="4" name="Title 3"/>
          <p:cNvSpPr>
            <a:spLocks noGrp="1"/>
          </p:cNvSpPr>
          <p:nvPr>
            <p:ph type="title"/>
          </p:nvPr>
        </p:nvSpPr>
        <p:spPr>
          <a:xfrm>
            <a:off x="457200" y="0"/>
            <a:ext cx="8229600" cy="1143000"/>
          </a:xfrm>
        </p:spPr>
        <p:txBody>
          <a:bodyPr/>
          <a:lstStyle/>
          <a:p>
            <a:r>
              <a:rPr lang="en-US" dirty="0" smtClean="0"/>
              <a:t>The Missouri Compromise of 1820</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3: Events Leading to Secession 1845-1860</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221163"/>
          </a:xfrm>
        </p:spPr>
        <p:txBody>
          <a:bodyPr/>
          <a:lstStyle/>
          <a:p>
            <a:r>
              <a:rPr lang="en-US" dirty="0" smtClean="0"/>
              <a:t>Essential Question: What events caused Mississippi to join the Confederate States of America? </a:t>
            </a:r>
          </a:p>
          <a:p>
            <a:pPr>
              <a:buNone/>
            </a:pPr>
            <a:endParaRPr lang="en-US" dirty="0" smtClean="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Events Leading to Secession 1845-1860</a:t>
            </a:r>
            <a:endParaRPr lang="en-US" dirty="0"/>
          </a:p>
        </p:txBody>
      </p:sp>
      <p:sp>
        <p:nvSpPr>
          <p:cNvPr id="3" name="Content Placeholder 2"/>
          <p:cNvSpPr>
            <a:spLocks noGrp="1"/>
          </p:cNvSpPr>
          <p:nvPr>
            <p:ph idx="1"/>
          </p:nvPr>
        </p:nvSpPr>
        <p:spPr/>
        <p:txBody>
          <a:bodyPr>
            <a:normAutofit lnSpcReduction="10000"/>
          </a:bodyPr>
          <a:lstStyle/>
          <a:p>
            <a:r>
              <a:rPr lang="en-US" dirty="0" smtClean="0"/>
              <a:t>What terms do I need to know? </a:t>
            </a:r>
          </a:p>
          <a:p>
            <a:pPr lvl="1"/>
            <a:r>
              <a:rPr lang="en-US" dirty="0" smtClean="0"/>
              <a:t>Treaty of Guadalupe Hidalgo</a:t>
            </a:r>
          </a:p>
          <a:p>
            <a:pPr lvl="1"/>
            <a:r>
              <a:rPr lang="en-US" dirty="0" smtClean="0"/>
              <a:t>abolitionist</a:t>
            </a:r>
          </a:p>
          <a:p>
            <a:pPr lvl="1"/>
            <a:r>
              <a:rPr lang="en-US" dirty="0" smtClean="0"/>
              <a:t>Wilmot Proviso</a:t>
            </a:r>
          </a:p>
          <a:p>
            <a:pPr lvl="1"/>
            <a:r>
              <a:rPr lang="en-US" dirty="0" smtClean="0"/>
              <a:t>Compromise of 1850</a:t>
            </a:r>
          </a:p>
          <a:p>
            <a:pPr lvl="1"/>
            <a:r>
              <a:rPr lang="en-US" dirty="0" smtClean="0"/>
              <a:t>Fire-eaters</a:t>
            </a:r>
          </a:p>
          <a:p>
            <a:pPr lvl="1"/>
            <a:r>
              <a:rPr lang="en-US" dirty="0" smtClean="0"/>
              <a:t>Kansas-Nebraska Act</a:t>
            </a:r>
          </a:p>
          <a:p>
            <a:pPr lvl="1"/>
            <a:r>
              <a:rPr lang="en-US" dirty="0" smtClean="0"/>
              <a:t>free </a:t>
            </a:r>
            <a:r>
              <a:rPr lang="en-US" dirty="0" err="1" smtClean="0"/>
              <a:t>soilers</a:t>
            </a:r>
            <a:endParaRPr lang="en-US" dirty="0" smtClean="0"/>
          </a:p>
          <a:p>
            <a:pPr lvl="1"/>
            <a:r>
              <a:rPr lang="en-US" dirty="0" err="1" smtClean="0"/>
              <a:t>Dred</a:t>
            </a:r>
            <a:r>
              <a:rPr lang="en-US" dirty="0" smtClean="0"/>
              <a:t> Scott decision</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Events Leading to Secession 1845-1860</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Missouri Compromise of 1820 was not a permanent solution to the controversy over slavery. </a:t>
            </a:r>
          </a:p>
          <a:p>
            <a:r>
              <a:rPr lang="en-US" dirty="0" smtClean="0"/>
              <a:t>Another compromise was implemented in 1850, but when California and Texas were admitted to the Union, more arguments arose. </a:t>
            </a:r>
          </a:p>
          <a:p>
            <a:r>
              <a:rPr lang="en-US" dirty="0" smtClean="0"/>
              <a:t>Soon, the South began thinking about the possibility of seceding from the Union to form their own country where slavery would be protected by law. </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Annexation of Texas</a:t>
            </a:r>
            <a:endParaRPr lang="en-US" dirty="0"/>
          </a:p>
        </p:txBody>
      </p:sp>
      <p:sp>
        <p:nvSpPr>
          <p:cNvPr id="6" name="Content Placeholder 5"/>
          <p:cNvSpPr>
            <a:spLocks noGrp="1"/>
          </p:cNvSpPr>
          <p:nvPr>
            <p:ph idx="1"/>
          </p:nvPr>
        </p:nvSpPr>
        <p:spPr>
          <a:xfrm>
            <a:off x="304800" y="1066800"/>
            <a:ext cx="8458200" cy="5486400"/>
          </a:xfrm>
        </p:spPr>
        <p:txBody>
          <a:bodyPr>
            <a:normAutofit fontScale="92500" lnSpcReduction="20000"/>
          </a:bodyPr>
          <a:lstStyle/>
          <a:p>
            <a:r>
              <a:rPr lang="en-US" dirty="0" smtClean="0"/>
              <a:t>Texas gained its independence from Mexico and asked the United States to annex (join) it. </a:t>
            </a:r>
          </a:p>
          <a:p>
            <a:r>
              <a:rPr lang="en-US" dirty="0" smtClean="0"/>
              <a:t>Most Texans were southerners who had taken their slaves with them to plant cotton. </a:t>
            </a:r>
          </a:p>
          <a:p>
            <a:r>
              <a:rPr lang="en-US" dirty="0" smtClean="0"/>
              <a:t>Texas was so large that some considered breaking it up into five states.</a:t>
            </a:r>
          </a:p>
          <a:p>
            <a:r>
              <a:rPr lang="en-US" dirty="0" smtClean="0"/>
              <a:t>Northerners opposed that because five new slave states would substantially tip the political scales in favor of the slave states.  </a:t>
            </a:r>
          </a:p>
          <a:p>
            <a:r>
              <a:rPr lang="en-US" dirty="0" smtClean="0"/>
              <a:t>For 10 years, Texas remained a national issue. </a:t>
            </a:r>
          </a:p>
          <a:p>
            <a:r>
              <a:rPr lang="en-US" dirty="0" smtClean="0"/>
              <a:t>In 1845, both Florida and Texas were admitted as slave states. In 1846, Iowa and Wisconsin were admitted to balance the scale. </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914400"/>
            <a:ext cx="4953000" cy="5943600"/>
          </a:xfrm>
        </p:spPr>
        <p:txBody>
          <a:bodyPr>
            <a:normAutofit fontScale="92500"/>
          </a:bodyPr>
          <a:lstStyle/>
          <a:p>
            <a:r>
              <a:rPr lang="en-US" dirty="0" smtClean="0"/>
              <a:t>The United States and Mexico went to war a year after Texas’ secession because Mexico did not recognize Texas’ independence. </a:t>
            </a:r>
          </a:p>
          <a:p>
            <a:r>
              <a:rPr lang="en-US" dirty="0" smtClean="0"/>
              <a:t>Mississippi sent two regiments to fight in the Mexican war. </a:t>
            </a:r>
          </a:p>
          <a:p>
            <a:r>
              <a:rPr lang="en-US" dirty="0" smtClean="0"/>
              <a:t>The Treaty of Guadalupe-Hidalgo of 1848 ended the war. </a:t>
            </a:r>
          </a:p>
          <a:p>
            <a:r>
              <a:rPr lang="en-US" dirty="0" smtClean="0"/>
              <a:t>The United States gained what is now New Mexico, Arizona, Utah, Nevada, and California under the treaty. </a:t>
            </a:r>
            <a:endParaRPr lang="en-US" dirty="0"/>
          </a:p>
        </p:txBody>
      </p:sp>
      <p:sp>
        <p:nvSpPr>
          <p:cNvPr id="5" name="Title 4"/>
          <p:cNvSpPr>
            <a:spLocks noGrp="1"/>
          </p:cNvSpPr>
          <p:nvPr>
            <p:ph type="title"/>
          </p:nvPr>
        </p:nvSpPr>
        <p:spPr>
          <a:xfrm>
            <a:off x="457200" y="0"/>
            <a:ext cx="8229600" cy="990600"/>
          </a:xfrm>
        </p:spPr>
        <p:txBody>
          <a:bodyPr>
            <a:normAutofit/>
          </a:bodyPr>
          <a:lstStyle/>
          <a:p>
            <a:r>
              <a:rPr lang="en-US" dirty="0" smtClean="0"/>
              <a:t>Mexican War, 1846-1848</a:t>
            </a:r>
            <a:endParaRPr lang="en-US" dirty="0"/>
          </a:p>
        </p:txBody>
      </p:sp>
      <p:pic>
        <p:nvPicPr>
          <p:cNvPr id="11" name="Content Placeholder 10" descr="map of mexican territories annexed 1845.jpg"/>
          <p:cNvPicPr>
            <a:picLocks noGrp="1" noChangeAspect="1"/>
          </p:cNvPicPr>
          <p:nvPr>
            <p:ph sz="half" idx="2"/>
          </p:nvPr>
        </p:nvPicPr>
        <p:blipFill>
          <a:blip r:embed="rId3" cstate="print"/>
          <a:stretch>
            <a:fillRect/>
          </a:stretch>
        </p:blipFill>
        <p:spPr>
          <a:xfrm>
            <a:off x="4953000" y="1676400"/>
            <a:ext cx="4064079" cy="3505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Wilmot Proviso of 1846</a:t>
            </a:r>
            <a:endParaRPr lang="en-US" dirty="0"/>
          </a:p>
        </p:txBody>
      </p:sp>
      <p:sp>
        <p:nvSpPr>
          <p:cNvPr id="6" name="Content Placeholder 5"/>
          <p:cNvSpPr>
            <a:spLocks noGrp="1"/>
          </p:cNvSpPr>
          <p:nvPr>
            <p:ph idx="1"/>
          </p:nvPr>
        </p:nvSpPr>
        <p:spPr>
          <a:xfrm>
            <a:off x="152400" y="1143000"/>
            <a:ext cx="8763000" cy="5334000"/>
          </a:xfrm>
        </p:spPr>
        <p:txBody>
          <a:bodyPr>
            <a:normAutofit fontScale="92500" lnSpcReduction="10000"/>
          </a:bodyPr>
          <a:lstStyle/>
          <a:p>
            <a:r>
              <a:rPr lang="en-US" dirty="0" smtClean="0"/>
              <a:t>The Mexican War was popular in the South, and unpopular in the North. </a:t>
            </a:r>
          </a:p>
          <a:p>
            <a:r>
              <a:rPr lang="en-US" dirty="0" smtClean="0"/>
              <a:t>Abolitionists believed the admission of the territories would be used to tip the political power in favor of the slave states. </a:t>
            </a:r>
            <a:endParaRPr lang="en-US" dirty="0"/>
          </a:p>
          <a:p>
            <a:r>
              <a:rPr lang="en-US" dirty="0" smtClean="0"/>
              <a:t>Pennsylvania congressman, David Wilmot, introduced a bill that would exclude slavery from any territory obtained form Mexico. </a:t>
            </a:r>
          </a:p>
          <a:p>
            <a:r>
              <a:rPr lang="en-US" dirty="0" smtClean="0"/>
              <a:t>The law was not passed.</a:t>
            </a:r>
          </a:p>
          <a:p>
            <a:r>
              <a:rPr lang="en-US" dirty="0" smtClean="0"/>
              <a:t>Southerners became angry and by 1848 were talking about the formation of a new southern nation. </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066800"/>
            <a:ext cx="8153400" cy="5059363"/>
          </a:xfrm>
        </p:spPr>
        <p:txBody>
          <a:bodyPr>
            <a:normAutofit/>
          </a:bodyPr>
          <a:lstStyle/>
          <a:p>
            <a:r>
              <a:rPr lang="en-US" sz="3600" dirty="0" smtClean="0"/>
              <a:t>The population of the California Territory grew so rapidly during the Gold Rush that in one year it was eligible for statehood. </a:t>
            </a:r>
          </a:p>
          <a:p>
            <a:r>
              <a:rPr lang="en-US" sz="3600" dirty="0" smtClean="0"/>
              <a:t>Unfortunately, it wasn’t that simple. It had to be decided whether or not the new state would be a free state or a slave state. </a:t>
            </a:r>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Admission of California</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066800"/>
            <a:ext cx="8610600" cy="5791200"/>
          </a:xfrm>
        </p:spPr>
        <p:txBody>
          <a:bodyPr>
            <a:noAutofit/>
          </a:bodyPr>
          <a:lstStyle/>
          <a:p>
            <a:r>
              <a:rPr lang="en-US" sz="3600" dirty="0" smtClean="0"/>
              <a:t>A group of prominent Mississippians met in May of 1849 to discuss the mounting disagreements between the North and South. </a:t>
            </a:r>
          </a:p>
          <a:p>
            <a:r>
              <a:rPr lang="en-US" sz="3600" dirty="0" smtClean="0"/>
              <a:t>The major issues were the admission of California and southern slave owners right to expand slavery into the new territory. </a:t>
            </a:r>
          </a:p>
          <a:p>
            <a:r>
              <a:rPr lang="en-US" sz="3600" dirty="0" smtClean="0"/>
              <a:t>From this meeting several pro-slave states sent delegates to a convention in Nashville. </a:t>
            </a:r>
          </a:p>
          <a:p>
            <a:endParaRPr lang="en-US" sz="2250" dirty="0" smtClean="0"/>
          </a:p>
          <a:p>
            <a:endParaRPr lang="en-US" sz="2250" dirty="0"/>
          </a:p>
        </p:txBody>
      </p:sp>
      <p:sp>
        <p:nvSpPr>
          <p:cNvPr id="5" name="Title 4"/>
          <p:cNvSpPr>
            <a:spLocks noGrp="1"/>
          </p:cNvSpPr>
          <p:nvPr>
            <p:ph type="title"/>
          </p:nvPr>
        </p:nvSpPr>
        <p:spPr>
          <a:xfrm>
            <a:off x="457200" y="0"/>
            <a:ext cx="8229600" cy="1143000"/>
          </a:xfrm>
        </p:spPr>
        <p:txBody>
          <a:bodyPr>
            <a:normAutofit/>
          </a:bodyPr>
          <a:lstStyle/>
          <a:p>
            <a:r>
              <a:rPr lang="en-US" dirty="0" smtClean="0"/>
              <a:t>“Threatening Relationship”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The Mississippi Territory 1798- 1817</a:t>
            </a:r>
            <a:endParaRPr lang="en-US" dirty="0"/>
          </a:p>
        </p:txBody>
      </p:sp>
      <p:sp>
        <p:nvSpPr>
          <p:cNvPr id="3" name="Content Placeholder 2"/>
          <p:cNvSpPr>
            <a:spLocks noGrp="1"/>
          </p:cNvSpPr>
          <p:nvPr>
            <p:ph idx="1"/>
          </p:nvPr>
        </p:nvSpPr>
        <p:spPr/>
        <p:txBody>
          <a:bodyPr>
            <a:normAutofit/>
          </a:bodyPr>
          <a:lstStyle/>
          <a:p>
            <a:r>
              <a:rPr lang="en-US" dirty="0" smtClean="0"/>
              <a:t>What terms do I need to know? </a:t>
            </a:r>
          </a:p>
          <a:p>
            <a:pPr lvl="1"/>
            <a:r>
              <a:rPr lang="en-US" dirty="0" smtClean="0"/>
              <a:t>Northwest Ordinance of 1787</a:t>
            </a:r>
          </a:p>
          <a:p>
            <a:pPr lvl="1"/>
            <a:r>
              <a:rPr lang="en-US" dirty="0" smtClean="0"/>
              <a:t>Natchez Trace</a:t>
            </a:r>
          </a:p>
          <a:p>
            <a:pPr lvl="1"/>
            <a:r>
              <a:rPr lang="en-US" dirty="0" smtClean="0"/>
              <a:t>flatboat</a:t>
            </a:r>
          </a:p>
          <a:p>
            <a:pPr lvl="1"/>
            <a:r>
              <a:rPr lang="en-US" dirty="0" smtClean="0"/>
              <a:t>Devil’s Backbone</a:t>
            </a:r>
          </a:p>
          <a:p>
            <a:pPr lvl="1"/>
            <a:r>
              <a:rPr lang="en-US" dirty="0" smtClean="0"/>
              <a:t>Louisiana Purchase</a:t>
            </a:r>
          </a:p>
          <a:p>
            <a:pPr lvl="1"/>
            <a:r>
              <a:rPr lang="en-US" dirty="0" smtClean="0"/>
              <a:t>annexation</a:t>
            </a:r>
          </a:p>
          <a:p>
            <a:pPr lvl="1"/>
            <a:r>
              <a:rPr lang="en-US" dirty="0" smtClean="0"/>
              <a:t>Mississippi Constitution of 1817</a:t>
            </a:r>
            <a:endParaRPr lang="en-US" dirty="0"/>
          </a:p>
        </p:txBody>
      </p:sp>
      <p:sp>
        <p:nvSpPr>
          <p:cNvPr id="5" name="Slide Number Placeholder 4"/>
          <p:cNvSpPr>
            <a:spLocks noGrp="1"/>
          </p:cNvSpPr>
          <p:nvPr>
            <p:ph type="sldNum" sz="quarter" idx="12"/>
          </p:nvPr>
        </p:nvSpPr>
        <p:spPr>
          <a:prstGeom prst="rect">
            <a:avLst/>
          </a:prstGeom>
        </p:spPr>
        <p:txBody>
          <a:bodyPr/>
          <a:lstStyle/>
          <a:p>
            <a:pPr algn="r"/>
            <a:fld id="{5B75B92E-C504-4F72-91D6-D83D77D1C380}" type="slidenum">
              <a:rPr lang="en-US" sz="1200" smtClean="0"/>
              <a:pPr algn="r"/>
              <a:t>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“Threatening Relationship”: </a:t>
            </a:r>
            <a:br>
              <a:rPr lang="en-US" dirty="0" smtClean="0"/>
            </a:br>
            <a:r>
              <a:rPr lang="en-US" dirty="0" smtClean="0"/>
              <a:t>Nashville Convention</a:t>
            </a:r>
            <a:endParaRPr lang="en-US" dirty="0"/>
          </a:p>
        </p:txBody>
      </p:sp>
      <p:sp>
        <p:nvSpPr>
          <p:cNvPr id="6" name="Content Placeholder 5"/>
          <p:cNvSpPr>
            <a:spLocks noGrp="1"/>
          </p:cNvSpPr>
          <p:nvPr>
            <p:ph idx="1"/>
          </p:nvPr>
        </p:nvSpPr>
        <p:spPr/>
        <p:txBody>
          <a:bodyPr>
            <a:normAutofit/>
          </a:bodyPr>
          <a:lstStyle/>
          <a:p>
            <a:r>
              <a:rPr lang="en-US" dirty="0" smtClean="0"/>
              <a:t>The Nashville Convention met on June 3, 1850 to find a way to legalize slavery in Utah and New Mexico and prevent California from being admitted as a free state. </a:t>
            </a:r>
          </a:p>
          <a:p>
            <a:r>
              <a:rPr lang="en-US" dirty="0" smtClean="0"/>
              <a:t>Meanwhile, Senator Henry Clay submitted several bills that were meant to ease the growing tension between the free and slave states. </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382000" cy="5029200"/>
          </a:xfrm>
        </p:spPr>
        <p:txBody>
          <a:bodyPr>
            <a:normAutofit/>
          </a:bodyPr>
          <a:lstStyle/>
          <a:p>
            <a:r>
              <a:rPr lang="en-US" sz="3600" dirty="0" smtClean="0"/>
              <a:t>Senator Henry Clay, who had played a key role in the Missouri Compromise of 1820, introduced a new pacifying bill known as the Compromise of 1850. </a:t>
            </a:r>
          </a:p>
          <a:p>
            <a:r>
              <a:rPr lang="en-US" sz="3600" dirty="0" smtClean="0"/>
              <a:t>This bill was not made to solve the problem, but simply to calm the waters between the two factions. </a:t>
            </a:r>
            <a:endParaRPr lang="en-US" sz="3600" dirty="0"/>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dirty="0" smtClean="0"/>
              <a:t>“Threatening Relationship”: Compromise of 1850</a:t>
            </a:r>
            <a:endParaRPr lang="en-US" dirty="0"/>
          </a:p>
        </p:txBody>
      </p:sp>
    </p:spTree>
    <p:extLst>
      <p:ext uri="{BB962C8B-B14F-4D97-AF65-F5344CB8AC3E}">
        <p14:creationId xmlns:p14="http://schemas.microsoft.com/office/powerpoint/2010/main" val="228521842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Mississippi Election of 1851</a:t>
            </a:r>
            <a:endParaRPr lang="en-US" dirty="0"/>
          </a:p>
        </p:txBody>
      </p:sp>
      <p:sp>
        <p:nvSpPr>
          <p:cNvPr id="2" name="Content Placeholder 1"/>
          <p:cNvSpPr>
            <a:spLocks noGrp="1"/>
          </p:cNvSpPr>
          <p:nvPr>
            <p:ph idx="1"/>
          </p:nvPr>
        </p:nvSpPr>
        <p:spPr>
          <a:xfrm>
            <a:off x="457200" y="1295400"/>
            <a:ext cx="8229600" cy="4830763"/>
          </a:xfrm>
        </p:spPr>
        <p:txBody>
          <a:bodyPr>
            <a:normAutofit fontScale="85000" lnSpcReduction="10000"/>
          </a:bodyPr>
          <a:lstStyle/>
          <a:p>
            <a:r>
              <a:rPr lang="en-US" dirty="0" smtClean="0"/>
              <a:t>The Compromise of 1850 polarized Mississippi. </a:t>
            </a:r>
          </a:p>
          <a:p>
            <a:r>
              <a:rPr lang="en-US" dirty="0" smtClean="0"/>
              <a:t>A special election was held by the state to determine how the people felt about slavery. </a:t>
            </a:r>
          </a:p>
          <a:p>
            <a:r>
              <a:rPr lang="en-US" dirty="0" smtClean="0"/>
              <a:t>The two candidates for governor so strongly disagreed that the Democratic candidate (who wanted to form a new Southern nation where slavery was legal) physically attacked the Union candidate. </a:t>
            </a:r>
          </a:p>
          <a:p>
            <a:r>
              <a:rPr lang="en-US" dirty="0" smtClean="0"/>
              <a:t>Both candidates campaigned zealously, but the Union (who did not agree with secession) won in the end. </a:t>
            </a:r>
          </a:p>
          <a:p>
            <a:r>
              <a:rPr lang="en-US" dirty="0" smtClean="0"/>
              <a:t>Henry Stuart Foote was elected governor in 1851.</a:t>
            </a:r>
            <a:endParaRPr lang="en-US" dirty="0"/>
          </a:p>
        </p:txBody>
      </p:sp>
    </p:spTree>
    <p:extLst>
      <p:ext uri="{BB962C8B-B14F-4D97-AF65-F5344CB8AC3E}">
        <p14:creationId xmlns:p14="http://schemas.microsoft.com/office/powerpoint/2010/main" val="356316446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0"/>
            <a:ext cx="8458200" cy="5410200"/>
          </a:xfrm>
        </p:spPr>
        <p:txBody>
          <a:bodyPr>
            <a:noAutofit/>
          </a:bodyPr>
          <a:lstStyle/>
          <a:p>
            <a:r>
              <a:rPr lang="en-US" dirty="0" smtClean="0"/>
              <a:t>In the same year that Foote was elected governor, a convention that was supposed to discuss the potential secession of the state met. </a:t>
            </a:r>
          </a:p>
          <a:p>
            <a:r>
              <a:rPr lang="en-US" dirty="0" smtClean="0"/>
              <a:t>Mississippi delegates declared that Mississippians should abide by the Compromise of 1850, whether or not they agreed. </a:t>
            </a:r>
          </a:p>
          <a:p>
            <a:r>
              <a:rPr lang="en-US" dirty="0" smtClean="0"/>
              <a:t>They also said that if the citizens and political leaders of Mississippi did not straighten up, the secession from the United States might be a forced one. </a:t>
            </a:r>
          </a:p>
        </p:txBody>
      </p:sp>
      <p:sp>
        <p:nvSpPr>
          <p:cNvPr id="4" name="Title 3"/>
          <p:cNvSpPr>
            <a:spLocks noGrp="1"/>
          </p:cNvSpPr>
          <p:nvPr>
            <p:ph type="title"/>
          </p:nvPr>
        </p:nvSpPr>
        <p:spPr>
          <a:xfrm>
            <a:off x="457200" y="0"/>
            <a:ext cx="8229600" cy="1143000"/>
          </a:xfrm>
        </p:spPr>
        <p:txBody>
          <a:bodyPr/>
          <a:lstStyle/>
          <a:p>
            <a:r>
              <a:rPr lang="en-US" dirty="0" smtClean="0"/>
              <a:t>Mississippi Convention of 1851</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8763000" cy="5486400"/>
          </a:xfrm>
        </p:spPr>
        <p:txBody>
          <a:bodyPr>
            <a:noAutofit/>
          </a:bodyPr>
          <a:lstStyle/>
          <a:p>
            <a:r>
              <a:rPr lang="en-US" dirty="0" smtClean="0"/>
              <a:t>At the start of the 1850’s, a group of pro-slave speakers began to make inflammatory speeches throughout the South. </a:t>
            </a:r>
          </a:p>
          <a:p>
            <a:r>
              <a:rPr lang="en-US" dirty="0" smtClean="0"/>
              <a:t>These speakers were able to convince citizens that if they did not keep slavery, they could not maintain the way of life that they enjoyed. </a:t>
            </a:r>
          </a:p>
          <a:p>
            <a:r>
              <a:rPr lang="en-US" dirty="0" smtClean="0"/>
              <a:t>Soon, these speakers, also known as “fire-eaters,” had many southerners seriously considering secession. </a:t>
            </a:r>
          </a:p>
          <a:p>
            <a:r>
              <a:rPr lang="en-US" dirty="0" smtClean="0"/>
              <a:t>Though many Southern leaders tried to speak out against secession, they could not overcome the powerful style and technique of the fire-eaters.  </a:t>
            </a:r>
            <a:endParaRPr lang="en-US" dirty="0"/>
          </a:p>
        </p:txBody>
      </p:sp>
      <p:sp>
        <p:nvSpPr>
          <p:cNvPr id="4" name="Title 3"/>
          <p:cNvSpPr>
            <a:spLocks noGrp="1"/>
          </p:cNvSpPr>
          <p:nvPr>
            <p:ph type="title"/>
          </p:nvPr>
        </p:nvSpPr>
        <p:spPr>
          <a:xfrm>
            <a:off x="533400" y="0"/>
            <a:ext cx="8229600" cy="1143000"/>
          </a:xfrm>
        </p:spPr>
        <p:txBody>
          <a:bodyPr/>
          <a:lstStyle/>
          <a:p>
            <a:r>
              <a:rPr lang="en-US" dirty="0" smtClean="0"/>
              <a:t>Fire-Eaters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0"/>
            <a:ext cx="8382000" cy="5410200"/>
          </a:xfrm>
        </p:spPr>
        <p:txBody>
          <a:bodyPr>
            <a:normAutofit/>
          </a:bodyPr>
          <a:lstStyle/>
          <a:p>
            <a:r>
              <a:rPr lang="en-US" dirty="0" smtClean="0"/>
              <a:t>The Kansas-Nebraska Act created the Nebraska and Kansas Territories. </a:t>
            </a:r>
          </a:p>
          <a:p>
            <a:r>
              <a:rPr lang="en-US" dirty="0" smtClean="0"/>
              <a:t>It also determined that the slave or free status would be determined by vote of those who lived there. </a:t>
            </a:r>
          </a:p>
          <a:p>
            <a:r>
              <a:rPr lang="en-US" dirty="0" smtClean="0"/>
              <a:t>Free states disliked this law, believing it led to the expansion of slavery, while slave states, of course, were in favor of it. </a:t>
            </a:r>
          </a:p>
          <a:p>
            <a:r>
              <a:rPr lang="en-US" dirty="0" smtClean="0"/>
              <a:t>Both North and South realized the importance of Kansas and many began to move to Kansas. </a:t>
            </a:r>
          </a:p>
          <a:p>
            <a:r>
              <a:rPr lang="en-US" dirty="0" smtClean="0"/>
              <a:t>The settlement of Kansas was a bloody one. </a:t>
            </a:r>
            <a:endParaRPr lang="en-US" dirty="0"/>
          </a:p>
        </p:txBody>
      </p:sp>
      <p:sp>
        <p:nvSpPr>
          <p:cNvPr id="4" name="Title 3"/>
          <p:cNvSpPr>
            <a:spLocks noGrp="1"/>
          </p:cNvSpPr>
          <p:nvPr>
            <p:ph type="title"/>
          </p:nvPr>
        </p:nvSpPr>
        <p:spPr>
          <a:xfrm>
            <a:off x="457200" y="0"/>
            <a:ext cx="8229600" cy="1143000"/>
          </a:xfrm>
        </p:spPr>
        <p:txBody>
          <a:bodyPr/>
          <a:lstStyle/>
          <a:p>
            <a:r>
              <a:rPr lang="en-US" dirty="0" smtClean="0"/>
              <a:t>Kansas-Nebraska Act of 1854</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err="1" smtClean="0"/>
              <a:t>Dred</a:t>
            </a:r>
            <a:r>
              <a:rPr lang="en-US" dirty="0" smtClean="0"/>
              <a:t> Scott Decision of 1857</a:t>
            </a:r>
            <a:endParaRPr lang="en-US" dirty="0"/>
          </a:p>
        </p:txBody>
      </p:sp>
      <p:sp>
        <p:nvSpPr>
          <p:cNvPr id="2" name="Content Placeholder 1"/>
          <p:cNvSpPr>
            <a:spLocks noGrp="1"/>
          </p:cNvSpPr>
          <p:nvPr>
            <p:ph idx="1"/>
          </p:nvPr>
        </p:nvSpPr>
        <p:spPr>
          <a:xfrm>
            <a:off x="304800" y="1143000"/>
            <a:ext cx="8610600" cy="5257800"/>
          </a:xfrm>
        </p:spPr>
        <p:txBody>
          <a:bodyPr>
            <a:normAutofit fontScale="85000" lnSpcReduction="20000"/>
          </a:bodyPr>
          <a:lstStyle/>
          <a:p>
            <a:r>
              <a:rPr lang="en-US" dirty="0" smtClean="0"/>
              <a:t>The name of the case was </a:t>
            </a:r>
            <a:r>
              <a:rPr lang="en-US" i="1" dirty="0" smtClean="0"/>
              <a:t>Dred Scott v. Stanford.</a:t>
            </a:r>
          </a:p>
          <a:p>
            <a:r>
              <a:rPr lang="en-US" dirty="0" smtClean="0"/>
              <a:t>Dred Scott was taken by his owner into a non-slave state. When his owner died, he was purchased by an abolitionist who encouraged him to file suit with the federal court. </a:t>
            </a:r>
          </a:p>
          <a:p>
            <a:r>
              <a:rPr lang="en-US" dirty="0" smtClean="0"/>
              <a:t>Scott argued that he was free because he had been brought to a free state. </a:t>
            </a:r>
          </a:p>
          <a:p>
            <a:r>
              <a:rPr lang="en-US" dirty="0" smtClean="0"/>
              <a:t>The United States Supreme Court ruled that Scott was the property of the man and that his owner was allowed to bring him wherever he pleased, but he would not be considered free. </a:t>
            </a:r>
          </a:p>
          <a:p>
            <a:r>
              <a:rPr lang="en-US" dirty="0" smtClean="0"/>
              <a:t>The court also asserted that the only way slavery could be abolished was by amending the constitution. </a:t>
            </a:r>
          </a:p>
          <a:p>
            <a:r>
              <a:rPr lang="en-US" dirty="0" smtClean="0"/>
              <a:t>They knew this could not happen at the time. </a:t>
            </a:r>
            <a:endParaRPr lang="en-US" dirty="0"/>
          </a:p>
        </p:txBody>
      </p:sp>
    </p:spTree>
    <p:extLst>
      <p:ext uri="{BB962C8B-B14F-4D97-AF65-F5344CB8AC3E}">
        <p14:creationId xmlns:p14="http://schemas.microsoft.com/office/powerpoint/2010/main" val="31367372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066800"/>
            <a:ext cx="8458200" cy="5334000"/>
          </a:xfrm>
        </p:spPr>
        <p:txBody>
          <a:bodyPr>
            <a:noAutofit/>
          </a:bodyPr>
          <a:lstStyle/>
          <a:p>
            <a:r>
              <a:rPr lang="en-US" dirty="0" smtClean="0"/>
              <a:t>October 16, 1859, John Brown led a raid on the federal arsenal in Harper’s Ferry, Virginia. </a:t>
            </a:r>
          </a:p>
          <a:p>
            <a:r>
              <a:rPr lang="en-US" dirty="0" smtClean="0"/>
              <a:t>His goal was to gather enough weapons to start a slave revolt. </a:t>
            </a:r>
          </a:p>
          <a:p>
            <a:r>
              <a:rPr lang="en-US" dirty="0" smtClean="0"/>
              <a:t>He was caught, tried, convicted, and executed, but the raid made many southerners nervous. </a:t>
            </a:r>
          </a:p>
          <a:p>
            <a:r>
              <a:rPr lang="en-US" dirty="0" smtClean="0"/>
              <a:t>For years, Southerners had feared a slave revolt, but they had never imagined that it would begin with a white man. </a:t>
            </a:r>
          </a:p>
          <a:p>
            <a:r>
              <a:rPr lang="en-US" dirty="0" smtClean="0"/>
              <a:t>They believed that their entire way of life, including their personal safety, was in danger. </a:t>
            </a:r>
            <a:endParaRPr lang="en-US" dirty="0"/>
          </a:p>
        </p:txBody>
      </p:sp>
      <p:sp>
        <p:nvSpPr>
          <p:cNvPr id="4" name="Title 3"/>
          <p:cNvSpPr>
            <a:spLocks noGrp="1"/>
          </p:cNvSpPr>
          <p:nvPr>
            <p:ph type="title"/>
          </p:nvPr>
        </p:nvSpPr>
        <p:spPr>
          <a:xfrm>
            <a:off x="457200" y="0"/>
            <a:ext cx="8229600" cy="1143000"/>
          </a:xfrm>
        </p:spPr>
        <p:txBody>
          <a:bodyPr/>
          <a:lstStyle/>
          <a:p>
            <a:r>
              <a:rPr lang="en-US" dirty="0" smtClean="0"/>
              <a:t>John Brown’s Raid of 1859</a:t>
            </a:r>
            <a:endParaRPr lang="en-US" dirty="0"/>
          </a:p>
        </p:txBody>
      </p:sp>
    </p:spTree>
    <p:extLst>
      <p:ext uri="{BB962C8B-B14F-4D97-AF65-F5344CB8AC3E}">
        <p14:creationId xmlns:p14="http://schemas.microsoft.com/office/powerpoint/2010/main" val="298832035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143000"/>
            <a:ext cx="8991600" cy="5562600"/>
          </a:xfrm>
        </p:spPr>
        <p:txBody>
          <a:bodyPr>
            <a:normAutofit/>
          </a:bodyPr>
          <a:lstStyle/>
          <a:p>
            <a:r>
              <a:rPr lang="en-US" sz="3200" dirty="0" smtClean="0"/>
              <a:t>After 1859, Americans were tired of compromises. </a:t>
            </a:r>
          </a:p>
          <a:p>
            <a:r>
              <a:rPr lang="en-US" sz="3200" dirty="0" smtClean="0"/>
              <a:t>They believed that the only way the slavery issue could be solved was a war between the two halves of the country. </a:t>
            </a:r>
          </a:p>
          <a:p>
            <a:r>
              <a:rPr lang="en-US" sz="3200" dirty="0" smtClean="0"/>
              <a:t>People in every part of the country were forced to take sides - there was no middle ground.</a:t>
            </a:r>
            <a:endParaRPr lang="en-US" sz="3200" dirty="0"/>
          </a:p>
          <a:p>
            <a:r>
              <a:rPr lang="en-US" sz="3200" dirty="0" smtClean="0"/>
              <a:t>The majority of Mississippians decided that they would have to secede in order to protect their way of life. </a:t>
            </a:r>
          </a:p>
        </p:txBody>
      </p:sp>
      <p:sp>
        <p:nvSpPr>
          <p:cNvPr id="4" name="Title 3"/>
          <p:cNvSpPr>
            <a:spLocks noGrp="1"/>
          </p:cNvSpPr>
          <p:nvPr>
            <p:ph type="title"/>
          </p:nvPr>
        </p:nvSpPr>
        <p:spPr>
          <a:xfrm>
            <a:off x="457200" y="0"/>
            <a:ext cx="8229600" cy="1143000"/>
          </a:xfrm>
        </p:spPr>
        <p:txBody>
          <a:bodyPr/>
          <a:lstStyle/>
          <a:p>
            <a:r>
              <a:rPr lang="en-US" dirty="0" smtClean="0"/>
              <a:t>The Irrepressible Conflict</a:t>
            </a:r>
            <a:endParaRPr lang="en-US" dirty="0"/>
          </a:p>
        </p:txBody>
      </p:sp>
    </p:spTree>
    <p:extLst>
      <p:ext uri="{BB962C8B-B14F-4D97-AF65-F5344CB8AC3E}">
        <p14:creationId xmlns:p14="http://schemas.microsoft.com/office/powerpoint/2010/main" val="210673014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400800" y="6096000"/>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5" name="TextBox 4"/>
          <p:cNvSpPr txBox="1"/>
          <p:nvPr/>
        </p:nvSpPr>
        <p:spPr>
          <a:xfrm>
            <a:off x="533400" y="4267200"/>
            <a:ext cx="7924800" cy="1107996"/>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allstarecho on Wikimedia Commons; Slide 2: Public Domain Wikimedia Commons; Slide 14: National Archives and Records Administration; Slide 36: US Government Accountability Office; Image Credits slide: Thomas R. Machnitzki on Wikimedia Commons; all others public domain</a:t>
            </a:r>
            <a:endParaRPr lang="en-US" sz="1200" dirty="0">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Washington, the Territorial Capital</a:t>
            </a:r>
            <a:endParaRPr lang="en-US" dirty="0"/>
          </a:p>
        </p:txBody>
      </p:sp>
      <p:sp>
        <p:nvSpPr>
          <p:cNvPr id="6" name="Content Placeholder 5"/>
          <p:cNvSpPr>
            <a:spLocks noGrp="1"/>
          </p:cNvSpPr>
          <p:nvPr>
            <p:ph idx="1"/>
          </p:nvPr>
        </p:nvSpPr>
        <p:spPr/>
        <p:txBody>
          <a:bodyPr/>
          <a:lstStyle/>
          <a:p>
            <a:r>
              <a:rPr lang="en-US" dirty="0" smtClean="0"/>
              <a:t>At first, the capital of the territory was Natchez.</a:t>
            </a:r>
          </a:p>
          <a:p>
            <a:r>
              <a:rPr lang="en-US" dirty="0" smtClean="0"/>
              <a:t>The location of the capital was debated greatly and eventually moved to </a:t>
            </a:r>
            <a:r>
              <a:rPr lang="en-US" dirty="0" smtClean="0">
                <a:hlinkClick r:id="rId3"/>
              </a:rPr>
              <a:t>Washington</a:t>
            </a:r>
            <a:r>
              <a:rPr lang="en-US" dirty="0" smtClean="0"/>
              <a:t>. </a:t>
            </a:r>
          </a:p>
          <a:p>
            <a:r>
              <a:rPr lang="en-US" dirty="0" smtClean="0"/>
              <a:t>Washington did well and the population grew to about 1,000 people. </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219200"/>
            <a:ext cx="4800600" cy="5257800"/>
          </a:xfrm>
        </p:spPr>
        <p:txBody>
          <a:bodyPr>
            <a:normAutofit lnSpcReduction="10000"/>
          </a:bodyPr>
          <a:lstStyle/>
          <a:p>
            <a:r>
              <a:rPr lang="en-US" dirty="0" smtClean="0"/>
              <a:t>In 1802, </a:t>
            </a:r>
            <a:r>
              <a:rPr lang="en-US" dirty="0" smtClean="0">
                <a:hlinkClick r:id="rId3"/>
              </a:rPr>
              <a:t>Jefferson College</a:t>
            </a:r>
            <a:r>
              <a:rPr lang="en-US" dirty="0" smtClean="0"/>
              <a:t> became Mississippi’s first state-supported college.</a:t>
            </a:r>
          </a:p>
          <a:p>
            <a:r>
              <a:rPr lang="en-US" dirty="0" smtClean="0"/>
              <a:t>Some historians consider Elizabeth Female Academy to be the first college for females in the nation.</a:t>
            </a:r>
          </a:p>
          <a:p>
            <a:r>
              <a:rPr lang="en-US" dirty="0" smtClean="0"/>
              <a:t>The most famous person to attend Jefferson College was Jefferson Davis, president of the Confederate States of America. </a:t>
            </a:r>
          </a:p>
          <a:p>
            <a:endParaRPr lang="en-US" dirty="0" smtClean="0"/>
          </a:p>
          <a:p>
            <a:endParaRPr lang="en-US" dirty="0" smtClean="0"/>
          </a:p>
        </p:txBody>
      </p:sp>
      <p:pic>
        <p:nvPicPr>
          <p:cNvPr id="6" name="Content Placeholder 5" descr="historic jefferson college.jpg"/>
          <p:cNvPicPr>
            <a:picLocks noGrp="1" noChangeAspect="1"/>
          </p:cNvPicPr>
          <p:nvPr>
            <p:ph sz="half" idx="2"/>
          </p:nvPr>
        </p:nvPicPr>
        <p:blipFill>
          <a:blip r:embed="rId4" cstate="print"/>
          <a:stretch>
            <a:fillRect/>
          </a:stretch>
        </p:blipFill>
        <p:spPr>
          <a:xfrm>
            <a:off x="4800600" y="2057400"/>
            <a:ext cx="4038600" cy="2755307"/>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1143000"/>
          </a:xfrm>
        </p:spPr>
        <p:txBody>
          <a:bodyPr>
            <a:normAutofit fontScale="90000"/>
          </a:bodyPr>
          <a:lstStyle/>
          <a:p>
            <a:r>
              <a:rPr lang="en-US" dirty="0" smtClean="0"/>
              <a:t>Jefferson College and Elizabeth</a:t>
            </a:r>
            <a:br>
              <a:rPr lang="en-US" dirty="0" smtClean="0"/>
            </a:br>
            <a:r>
              <a:rPr lang="en-US" dirty="0" smtClean="0"/>
              <a:t>Female Academy</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dirty="0" smtClean="0"/>
              <a:t>The Great River and the Devil’s Backbone</a:t>
            </a:r>
            <a:endParaRPr lang="en-US" dirty="0"/>
          </a:p>
        </p:txBody>
      </p:sp>
      <p:sp>
        <p:nvSpPr>
          <p:cNvPr id="2" name="Content Placeholder 1"/>
          <p:cNvSpPr>
            <a:spLocks noGrp="1"/>
          </p:cNvSpPr>
          <p:nvPr>
            <p:ph idx="1"/>
          </p:nvPr>
        </p:nvSpPr>
        <p:spPr>
          <a:xfrm>
            <a:off x="457200" y="1371600"/>
            <a:ext cx="8229600" cy="4525963"/>
          </a:xfrm>
        </p:spPr>
        <p:txBody>
          <a:bodyPr>
            <a:normAutofit fontScale="92500" lnSpcReduction="20000"/>
          </a:bodyPr>
          <a:lstStyle/>
          <a:p>
            <a:r>
              <a:rPr lang="en-US" dirty="0" smtClean="0"/>
              <a:t>The two main routes into the Mississippi Territory, the Mississippi River and the Natchez Trace, were full of bandits. </a:t>
            </a:r>
          </a:p>
          <a:p>
            <a:r>
              <a:rPr lang="en-US" dirty="0" smtClean="0"/>
              <a:t>The first public building in Mississippi was a jailhouse.</a:t>
            </a:r>
          </a:p>
          <a:p>
            <a:r>
              <a:rPr lang="en-US" dirty="0" smtClean="0"/>
              <a:t>Slow-moving boats were easy prey for robbers, but steamboats eliminated the need for them. </a:t>
            </a:r>
          </a:p>
          <a:p>
            <a:r>
              <a:rPr lang="en-US" dirty="0" smtClean="0"/>
              <a:t>Swift, gruesome justice deterred robbers and river pirates. </a:t>
            </a:r>
          </a:p>
          <a:p>
            <a:r>
              <a:rPr lang="en-US" dirty="0" smtClean="0"/>
              <a:t>In 1801, the Natchez Trace was made an official mail route and therefore made much safer. </a:t>
            </a:r>
            <a:endParaRPr lang="en-US" dirty="0"/>
          </a:p>
        </p:txBody>
      </p:sp>
    </p:spTree>
    <p:extLst>
      <p:ext uri="{BB962C8B-B14F-4D97-AF65-F5344CB8AC3E}">
        <p14:creationId xmlns:p14="http://schemas.microsoft.com/office/powerpoint/2010/main" val="246582977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47800"/>
            <a:ext cx="8153400" cy="4495801"/>
          </a:xfrm>
        </p:spPr>
        <p:txBody>
          <a:bodyPr>
            <a:normAutofit/>
          </a:bodyPr>
          <a:lstStyle/>
          <a:p>
            <a:r>
              <a:rPr lang="en-US" sz="3200" dirty="0" smtClean="0"/>
              <a:t>President Thomas Jefferson asked to purchase New Orleans from France.</a:t>
            </a:r>
          </a:p>
          <a:p>
            <a:r>
              <a:rPr lang="en-US" sz="3200" dirty="0" smtClean="0"/>
              <a:t>Napoleon offered him the entire territory for 3 cents an acre, and Jefferson agreed. </a:t>
            </a:r>
          </a:p>
          <a:p>
            <a:r>
              <a:rPr lang="en-US" sz="3200" dirty="0" smtClean="0"/>
              <a:t>The purchase doubled the size of the United States. </a:t>
            </a:r>
          </a:p>
          <a:p>
            <a:r>
              <a:rPr lang="en-US" sz="3200" dirty="0" smtClean="0"/>
              <a:t>In 1803, the Louisiana Territory was officially transferred to the United States.  </a:t>
            </a:r>
            <a:endParaRPr lang="en-US" sz="3200" dirty="0"/>
          </a:p>
        </p:txBody>
      </p:sp>
      <p:sp>
        <p:nvSpPr>
          <p:cNvPr id="4" name="Title 3"/>
          <p:cNvSpPr>
            <a:spLocks noGrp="1"/>
          </p:cNvSpPr>
          <p:nvPr>
            <p:ph type="title"/>
          </p:nvPr>
        </p:nvSpPr>
        <p:spPr>
          <a:xfrm>
            <a:off x="457200" y="0"/>
            <a:ext cx="8229600" cy="1143000"/>
          </a:xfrm>
        </p:spPr>
        <p:txBody>
          <a:bodyPr/>
          <a:lstStyle/>
          <a:p>
            <a:r>
              <a:rPr lang="en-US" dirty="0" smtClean="0"/>
              <a:t>The Louisiana Purchase</a:t>
            </a:r>
            <a:endParaRPr lang="en-US" dirty="0"/>
          </a:p>
        </p:txBody>
      </p:sp>
    </p:spTree>
    <p:extLst>
      <p:ext uri="{BB962C8B-B14F-4D97-AF65-F5344CB8AC3E}">
        <p14:creationId xmlns:p14="http://schemas.microsoft.com/office/powerpoint/2010/main" val="329345479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dirty="0" smtClean="0">
                <a:solidFill>
                  <a:schemeClr val="bg1"/>
                </a:solidFill>
              </a:rPr>
              <a:t>The Louisiana Purchase</a:t>
            </a:r>
            <a:endParaRPr lang="en-US" dirty="0">
              <a:solidFill>
                <a:schemeClr val="bg1"/>
              </a:solidFill>
            </a:endParaRPr>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1524000" y="1066800"/>
            <a:ext cx="6096000" cy="4491789"/>
          </a:xfrm>
          <a:prstGeom prst="rect">
            <a:avLst/>
          </a:prstGeom>
          <a:noFill/>
          <a:ln w="9525">
            <a:solidFill>
              <a:schemeClr val="accent1"/>
            </a:solidFill>
            <a:miter lim="800000"/>
            <a:headEnd/>
            <a:tailEnd/>
          </a:ln>
          <a:effectLst>
            <a:outerShdw blurRad="152400" dist="317500" dir="5400000" sx="90000" sy="-19000" rotWithShape="0">
              <a:prstClr val="black">
                <a:alpha val="15000"/>
              </a:prstClr>
            </a:outerShdw>
            <a:reflection blurRad="6350" stA="52000" endA="300" endPos="35000" dir="5400000" sy="-100000" algn="bl" rotWithShape="0"/>
          </a:effectLst>
        </p:spPr>
      </p:pic>
    </p:spTree>
    <p:extLst>
      <p:ext uri="{BB962C8B-B14F-4D97-AF65-F5344CB8AC3E}">
        <p14:creationId xmlns:p14="http://schemas.microsoft.com/office/powerpoint/2010/main" val="329345479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6694</TotalTime>
  <Words>3198</Words>
  <Application>Microsoft Macintosh PowerPoint</Application>
  <PresentationFormat>On-screen Show (4:3)</PresentationFormat>
  <Paragraphs>241</Paragraphs>
  <Slides>49</Slides>
  <Notes>21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Section 1: The Mississippi Territory 1798- 1817</vt:lpstr>
      <vt:lpstr>Section 1: The Mississippi Territory 1798- 1817</vt:lpstr>
      <vt:lpstr>Washington, the Territorial Capital</vt:lpstr>
      <vt:lpstr>Jefferson College and Elizabeth Female Academy</vt:lpstr>
      <vt:lpstr>The Great River and the Devil’s Backbone</vt:lpstr>
      <vt:lpstr>The Louisiana Purchase</vt:lpstr>
      <vt:lpstr>The Louisiana Purchase</vt:lpstr>
      <vt:lpstr>Annexation of the Gulf Coast</vt:lpstr>
      <vt:lpstr>The War of 1812</vt:lpstr>
      <vt:lpstr>The War of 1812: Creek Attacks</vt:lpstr>
      <vt:lpstr>The War of 1812: Heroic Hester</vt:lpstr>
      <vt:lpstr>The War of 1812: Defeat of the Creek Nation</vt:lpstr>
      <vt:lpstr>The War of 1812: The Battle of New Orleans</vt:lpstr>
      <vt:lpstr>The War of 1812: Pushmataha</vt:lpstr>
      <vt:lpstr>Mississippi Becomes a State</vt:lpstr>
      <vt:lpstr>Section 2: Early Statehood 1817-1845 </vt:lpstr>
      <vt:lpstr>Section 2: Early Statehood 1817-1845 </vt:lpstr>
      <vt:lpstr>Section 2: Early Statehood 1817-1845 </vt:lpstr>
      <vt:lpstr>Causes of Sectionalism</vt:lpstr>
      <vt:lpstr>Internal Improvements</vt:lpstr>
      <vt:lpstr>A New State Capital </vt:lpstr>
      <vt:lpstr>The Constitution of 1832</vt:lpstr>
      <vt:lpstr>A New Capital and the Governor’s Mansion</vt:lpstr>
      <vt:lpstr>Antebellum Politics</vt:lpstr>
      <vt:lpstr>Flush Times in Mississippi</vt:lpstr>
      <vt:lpstr>PowerPoint Presentation</vt:lpstr>
      <vt:lpstr>Flush Times in Mississippi: A Booming Economy</vt:lpstr>
      <vt:lpstr>Flush Times in Mississippi: King Cotton</vt:lpstr>
      <vt:lpstr>The Missouri Compromise of 1820</vt:lpstr>
      <vt:lpstr>Section 3: Events Leading to Secession 1845-1860</vt:lpstr>
      <vt:lpstr>Section 3: Events Leading to Secession 1845-1860</vt:lpstr>
      <vt:lpstr>Section 3: Events Leading to Secession 1845-1860</vt:lpstr>
      <vt:lpstr>Annexation of Texas</vt:lpstr>
      <vt:lpstr>Mexican War, 1846-1848</vt:lpstr>
      <vt:lpstr>Wilmot Proviso of 1846</vt:lpstr>
      <vt:lpstr>Admission of California</vt:lpstr>
      <vt:lpstr>“Threatening Relationship”</vt:lpstr>
      <vt:lpstr>“Threatening Relationship”:  Nashville Convention</vt:lpstr>
      <vt:lpstr> “Threatening Relationship”: Compromise of 1850</vt:lpstr>
      <vt:lpstr>Mississippi Election of 1851</vt:lpstr>
      <vt:lpstr>Mississippi Convention of 1851</vt:lpstr>
      <vt:lpstr>Fire-Eaters</vt:lpstr>
      <vt:lpstr>Kansas-Nebraska Act of 1854</vt:lpstr>
      <vt:lpstr>Dred Scott Decision of 1857</vt:lpstr>
      <vt:lpstr>John Brown’s Raid of 1859</vt:lpstr>
      <vt:lpstr>The Irrepressible Conflict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Called Mississippi</dc:title>
  <dc:subject>©2013 Clairmont Press</dc:subject>
  <dc:creator>Emmett R. Mullins, Ed.D.</dc:creator>
  <dc:description>Study presentation to accompany student textbook.</dc:description>
  <cp:lastModifiedBy>Tommy Lankford</cp:lastModifiedBy>
  <cp:revision>671</cp:revision>
  <dcterms:created xsi:type="dcterms:W3CDTF">2010-06-02T19:20:05Z</dcterms:created>
  <dcterms:modified xsi:type="dcterms:W3CDTF">2013-01-24T16:24:09Z</dcterms:modified>
</cp:coreProperties>
</file>