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3"/>
  </p:notesMasterIdLst>
  <p:handoutMasterIdLst>
    <p:handoutMasterId r:id="rId44"/>
  </p:handoutMasterIdLst>
  <p:sldIdLst>
    <p:sldId id="259" r:id="rId2"/>
    <p:sldId id="260" r:id="rId3"/>
    <p:sldId id="258" r:id="rId4"/>
    <p:sldId id="268" r:id="rId5"/>
    <p:sldId id="337" r:id="rId6"/>
    <p:sldId id="336" r:id="rId7"/>
    <p:sldId id="335" r:id="rId8"/>
    <p:sldId id="270" r:id="rId9"/>
    <p:sldId id="276" r:id="rId10"/>
    <p:sldId id="323" r:id="rId11"/>
    <p:sldId id="340" r:id="rId12"/>
    <p:sldId id="339" r:id="rId13"/>
    <p:sldId id="338" r:id="rId14"/>
    <p:sldId id="344" r:id="rId15"/>
    <p:sldId id="343" r:id="rId16"/>
    <p:sldId id="342" r:id="rId17"/>
    <p:sldId id="347" r:id="rId18"/>
    <p:sldId id="359" r:id="rId19"/>
    <p:sldId id="346" r:id="rId20"/>
    <p:sldId id="345" r:id="rId21"/>
    <p:sldId id="306" r:id="rId22"/>
    <p:sldId id="307" r:id="rId23"/>
    <p:sldId id="354" r:id="rId24"/>
    <p:sldId id="353" r:id="rId25"/>
    <p:sldId id="352" r:id="rId26"/>
    <p:sldId id="351" r:id="rId27"/>
    <p:sldId id="349" r:id="rId28"/>
    <p:sldId id="350" r:id="rId29"/>
    <p:sldId id="348" r:id="rId30"/>
    <p:sldId id="358" r:id="rId31"/>
    <p:sldId id="357" r:id="rId32"/>
    <p:sldId id="360" r:id="rId33"/>
    <p:sldId id="321" r:id="rId34"/>
    <p:sldId id="318" r:id="rId35"/>
    <p:sldId id="328" r:id="rId36"/>
    <p:sldId id="329" r:id="rId37"/>
    <p:sldId id="330" r:id="rId38"/>
    <p:sldId id="332" r:id="rId39"/>
    <p:sldId id="331" r:id="rId40"/>
    <p:sldId id="333" r:id="rId41"/>
    <p:sldId id="31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90" autoAdjust="0"/>
    <p:restoredTop sz="86996" autoAdjust="0"/>
  </p:normalViewPr>
  <p:slideViewPr>
    <p:cSldViewPr>
      <p:cViewPr>
        <p:scale>
          <a:sx n="90" d="100"/>
          <a:sy n="90" d="100"/>
        </p:scale>
        <p:origin x="-2016" y="-15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9/13/12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37437550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9/13/12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01272443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9/13/12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9/13/12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492875"/>
            <a:ext cx="2133600" cy="365125"/>
          </a:xfrm>
          <a:prstGeom prst="rect">
            <a:avLst/>
          </a:prstGeom>
        </p:spPr>
        <p:txBody>
          <a:bodyPr/>
          <a:lstStyle>
            <a:lvl1pPr>
              <a:defRPr sz="1400" b="1">
                <a:solidFill>
                  <a:schemeClr val="bg1"/>
                </a:solidFill>
                <a:effectLst>
                  <a:outerShdw blurRad="38100" dist="38100" dir="2700000" algn="tl">
                    <a:srgbClr val="000000">
                      <a:alpha val="43137"/>
                    </a:srgbClr>
                  </a:outerShdw>
                </a:effectLst>
              </a:defRPr>
            </a:lvl1pPr>
          </a:lstStyle>
          <a:p>
            <a:pPr algn="r"/>
            <a:fld id="{5B75B92E-C504-4F72-91D6-D83D77D1C380}" type="slidenum">
              <a:rPr lang="en-US" smtClean="0"/>
              <a:pPr algn="r"/>
              <a:t>‹#›</a:t>
            </a:fld>
            <a:endParaRPr lang="en-US" dirty="0"/>
          </a:p>
        </p:txBody>
      </p:sp>
      <p:pic>
        <p:nvPicPr>
          <p:cNvPr id="7" name="Picture 6"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9/13/12</a:t>
            </a:fld>
            <a:endParaRPr lang="en-US"/>
          </a:p>
        </p:txBody>
      </p:sp>
      <p:sp>
        <p:nvSpPr>
          <p:cNvPr id="6" name="Footer Placeholder 5"/>
          <p:cNvSpPr>
            <a:spLocks noGrp="1"/>
          </p:cNvSpPr>
          <p:nvPr>
            <p:ph type="ftr" sz="quarter" idx="11"/>
          </p:nvPr>
        </p:nvSpPr>
        <p:spPr/>
        <p:txBody>
          <a:bodyPr/>
          <a:lstStyle/>
          <a:p>
            <a:endParaRPr lang="en-US"/>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9"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1" name="Picture 10"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9/13/12</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12" name="Picture 11" descr="Mississippi State Flag waving.gif"/>
          <p:cNvPicPr>
            <a:picLocks noChangeAspect="1"/>
          </p:cNvPicPr>
          <p:nvPr userDrawn="1"/>
        </p:nvPicPr>
        <p:blipFill>
          <a:blip r:embed="rId2" cstate="print"/>
          <a:stretch>
            <a:fillRect/>
          </a:stretch>
        </p:blipFill>
        <p:spPr>
          <a:xfrm>
            <a:off x="7772400" y="6477000"/>
            <a:ext cx="553301" cy="331981"/>
          </a:xfrm>
          <a:prstGeom prst="rect">
            <a:avLst/>
          </a:prstGeom>
          <a:effectLst>
            <a:outerShdw blurRad="50800" dist="38100" dir="8100000" algn="tr" rotWithShape="0">
              <a:prstClr val="black">
                <a:alpha val="40000"/>
              </a:prst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9/13/12</a:t>
            </a:fld>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txBox="1">
            <a:spLocks/>
          </p:cNvSpPr>
          <p:nvPr userDrawn="1"/>
        </p:nvSpPr>
        <p:spPr>
          <a:xfrm>
            <a:off x="6553200" y="6492875"/>
            <a:ext cx="2133600" cy="365125"/>
          </a:xfrm>
          <a:prstGeom prst="rect">
            <a:avLst/>
          </a:prstGeom>
        </p:spPr>
        <p:txBody>
          <a:bodyPr vert="horz" lIns="91440" tIns="45720" rIns="91440" bIns="45720" rtlCol="0" anchor="ctr"/>
          <a:lstStyle>
            <a:lvl1pPr>
              <a:defRPr b="1">
                <a:solidFill>
                  <a:schemeClr val="bg1"/>
                </a:solidFill>
                <a:effectLst>
                  <a:outerShdw blurRad="38100" dist="38100" dir="2700000" algn="tl">
                    <a:srgbClr val="000000">
                      <a:alpha val="43137"/>
                    </a:srgb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5B92E-C504-4F72-91D6-D83D77D1C380}" type="slidenum">
              <a:rPr kumimoji="0" lang="en-US" sz="1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9/13/12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userDrawn="1"/>
        </p:nvSpPr>
        <p:spPr>
          <a:xfrm>
            <a:off x="0" y="6400800"/>
            <a:ext cx="9144000" cy="457200"/>
          </a:xfrm>
          <a:prstGeom prst="rect">
            <a:avLst/>
          </a:prstGeom>
          <a:ln/>
          <a:effectLst>
            <a:outerShdw blurRad="40000" dist="23000" dir="5400000" rotWithShape="0">
              <a:srgbClr val="000000">
                <a:alpha val="35000"/>
              </a:srgbClr>
            </a:outerShdw>
            <a:softEdge rad="63500"/>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goo.gl/maps/awjS"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goo.gl/maps/PFdM" TargetMode="External"/><Relationship Id="rId4" Type="http://schemas.openxmlformats.org/officeDocument/2006/relationships/hyperlink" Target="http://goo.gl/maps/TUwD"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hyperlink" Target="http://goo.gl/maps/awjS" TargetMode="External"/><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4419600"/>
            <a:ext cx="8153400" cy="1077218"/>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Chapter 3: The European Period, 1540-1798</a:t>
            </a:r>
          </a:p>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39700">
                    <a:schemeClr val="accent1">
                      <a:satMod val="175000"/>
                      <a:alpha val="40000"/>
                    </a:schemeClr>
                  </a:glow>
                  <a:outerShdw blurRad="55000" dist="50800" dir="5400000" algn="tl">
                    <a:srgbClr val="000000">
                      <a:alpha val="33000"/>
                    </a:srgbClr>
                  </a:outerShdw>
                </a:effectLst>
              </a:rPr>
              <a:t>STUDY PRESENTATION</a:t>
            </a:r>
            <a:endParaRPr 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1">
                    <a:satMod val="175000"/>
                    <a:alpha val="40000"/>
                  </a:schemeClr>
                </a:glow>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75817"/>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b="1" dirty="0">
                <a:solidFill>
                  <a:srgbClr val="FF0000"/>
                </a:solidFill>
                <a:effectLst>
                  <a:outerShdw blurRad="38100" dist="38100" dir="2700000" algn="tl">
                    <a:srgbClr val="C0C0C0"/>
                  </a:outerShdw>
                </a:effectLst>
                <a:latin typeface="Arial" charset="0"/>
              </a:rPr>
              <a:t>© </a:t>
            </a:r>
            <a:r>
              <a:rPr lang="en-US" sz="1000" b="1" dirty="0" smtClean="0">
                <a:solidFill>
                  <a:srgbClr val="FF0000"/>
                </a:solidFill>
                <a:effectLst>
                  <a:outerShdw blurRad="38100" dist="38100" dir="2700000" algn="tl">
                    <a:srgbClr val="C0C0C0"/>
                  </a:outerShdw>
                </a:effectLst>
                <a:latin typeface="Arial" charset="0"/>
              </a:rPr>
              <a:t>2013 </a:t>
            </a:r>
            <a:r>
              <a:rPr lang="en-US" sz="1000" b="1" dirty="0">
                <a:solidFill>
                  <a:srgbClr val="FF0000"/>
                </a:solidFill>
                <a:effectLst>
                  <a:outerShdw blurRad="38100" dist="38100" dir="2700000" algn="tl">
                    <a:srgbClr val="C0C0C0"/>
                  </a:outerShdw>
                </a:effectLst>
                <a:latin typeface="Arial" charset="0"/>
              </a:rPr>
              <a:t>Clairmont Press</a:t>
            </a:r>
          </a:p>
        </p:txBody>
      </p:sp>
      <p:sp>
        <p:nvSpPr>
          <p:cNvPr id="9" name="Rectangle 8"/>
          <p:cNvSpPr/>
          <p:nvPr/>
        </p:nvSpPr>
        <p:spPr>
          <a:xfrm>
            <a:off x="685800" y="1752600"/>
            <a:ext cx="7921438" cy="1228130"/>
          </a:xfrm>
          <a:prstGeom prst="rect">
            <a:avLst/>
          </a:prstGeom>
          <a:noFill/>
        </p:spPr>
        <p:txBody>
          <a:bodyPr wrap="square" lIns="91440" tIns="45720" rIns="91440" bIns="45720">
            <a:prstTxWarp prst="textWave2">
              <a:avLst>
                <a:gd name="adj1" fmla="val 20000"/>
                <a:gd name="adj2" fmla="val 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Impact" pitchFamily="34" charset="0"/>
              </a:rPr>
              <a:t>A Place Called Mississippi</a:t>
            </a:r>
            <a:endParaRPr lang="en-US" sz="5400" b="1" spc="50" dirty="0">
              <a:ln w="11430"/>
              <a:gradFill>
                <a:gsLst>
                  <a:gs pos="25000">
                    <a:schemeClr val="accent2">
                      <a:satMod val="155000"/>
                    </a:schemeClr>
                  </a:gs>
                  <a:gs pos="100000">
                    <a:schemeClr val="accent2">
                      <a:shade val="45000"/>
                      <a:satMod val="165000"/>
                    </a:schemeClr>
                  </a:gs>
                </a:gsLst>
                <a:lin ang="5400000"/>
              </a:gradFill>
              <a:effectLst>
                <a:glow rad="63500">
                  <a:schemeClr val="accent2">
                    <a:satMod val="175000"/>
                    <a:alpha val="40000"/>
                  </a:schemeClr>
                </a:glow>
                <a:outerShdw blurRad="76200" dist="50800" dir="5400000" algn="tl" rotWithShape="0">
                  <a:srgbClr val="000000">
                    <a:alpha val="65000"/>
                  </a:srgbClr>
                </a:outerShdw>
              </a:effectLst>
              <a:latin typeface="Impact"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39" presetClass="entr" presetSubtype="0" ac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Introduction</a:t>
            </a:r>
            <a:endParaRPr lang="en-US" dirty="0"/>
          </a:p>
        </p:txBody>
      </p:sp>
      <p:sp>
        <p:nvSpPr>
          <p:cNvPr id="6" name="Content Placeholder 5"/>
          <p:cNvSpPr>
            <a:spLocks noGrp="1"/>
          </p:cNvSpPr>
          <p:nvPr>
            <p:ph idx="1"/>
          </p:nvPr>
        </p:nvSpPr>
        <p:spPr>
          <a:xfrm>
            <a:off x="457200" y="1066800"/>
            <a:ext cx="5410200" cy="4800600"/>
          </a:xfrm>
        </p:spPr>
        <p:txBody>
          <a:bodyPr>
            <a:normAutofit fontScale="85000" lnSpcReduction="20000"/>
          </a:bodyPr>
          <a:lstStyle/>
          <a:p>
            <a:r>
              <a:rPr lang="en-US" dirty="0" smtClean="0"/>
              <a:t>The French became interested in finding a shortcut across the New World.</a:t>
            </a:r>
          </a:p>
          <a:p>
            <a:r>
              <a:rPr lang="en-US" dirty="0" smtClean="0"/>
              <a:t>The French learned about the great river that “lost itself in the great sea,” called the “Mississippi” by Indians.</a:t>
            </a:r>
          </a:p>
          <a:p>
            <a:r>
              <a:rPr lang="en-US" dirty="0" smtClean="0"/>
              <a:t>The French realized that control of the great river was essential for trade in the New World; the river would also serve as a barrier to stop westward expansion of English colonies.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10</a:t>
            </a:fld>
            <a:endParaRPr lang="en-US" sz="1200" dirty="0"/>
          </a:p>
        </p:txBody>
      </p:sp>
      <p:sp>
        <p:nvSpPr>
          <p:cNvPr id="8" name="TextBox 7"/>
          <p:cNvSpPr txBox="1"/>
          <p:nvPr/>
        </p:nvSpPr>
        <p:spPr>
          <a:xfrm>
            <a:off x="6172200" y="5867400"/>
            <a:ext cx="2971800" cy="381000"/>
          </a:xfrm>
          <a:prstGeom prst="rect">
            <a:avLst/>
          </a:prstGeom>
          <a:noFill/>
        </p:spPr>
        <p:txBody>
          <a:bodyPr wrap="square" rtlCol="0">
            <a:spAutoFit/>
          </a:bodyPr>
          <a:lstStyle/>
          <a:p>
            <a:r>
              <a:rPr lang="en-US" dirty="0" smtClean="0">
                <a:hlinkClick r:id="rId3"/>
              </a:rPr>
              <a:t>Click for larger map. </a:t>
            </a:r>
            <a:endParaRPr lang="en-US" dirty="0"/>
          </a:p>
        </p:txBody>
      </p:sp>
      <p:pic>
        <p:nvPicPr>
          <p:cNvPr id="1026" name="Picture 2" descr="C:\Documents and Settings\Emmett\Local Settings\Temporary Internet Files\Content.IE5\NHHB81Q8\MC900189386[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48400" y="1828800"/>
            <a:ext cx="2084832" cy="1307592"/>
          </a:xfrm>
          <a:prstGeom prst="rect">
            <a:avLst/>
          </a:prstGeom>
          <a:noFill/>
        </p:spPr>
      </p:pic>
      <p:sp>
        <p:nvSpPr>
          <p:cNvPr id="9" name="TextBox 8"/>
          <p:cNvSpPr txBox="1"/>
          <p:nvPr/>
        </p:nvSpPr>
        <p:spPr>
          <a:xfrm>
            <a:off x="7543800" y="2971800"/>
            <a:ext cx="1600200" cy="304800"/>
          </a:xfrm>
          <a:prstGeom prst="rect">
            <a:avLst/>
          </a:prstGeom>
          <a:noFill/>
        </p:spPr>
        <p:txBody>
          <a:bodyPr wrap="square" rtlCol="0">
            <a:spAutoFit/>
          </a:bodyPr>
          <a:lstStyle/>
          <a:p>
            <a:r>
              <a:rPr lang="en-US" sz="1400" b="1" dirty="0" smtClean="0"/>
              <a:t>France</a:t>
            </a:r>
            <a:endParaRPr lang="en-US" sz="1400" b="1"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La Salle’s Expedition</a:t>
            </a:r>
            <a:endParaRPr lang="en-US" dirty="0"/>
          </a:p>
        </p:txBody>
      </p:sp>
      <p:sp>
        <p:nvSpPr>
          <p:cNvPr id="6" name="Content Placeholder 5"/>
          <p:cNvSpPr>
            <a:spLocks noGrp="1"/>
          </p:cNvSpPr>
          <p:nvPr>
            <p:ph idx="1"/>
          </p:nvPr>
        </p:nvSpPr>
        <p:spPr>
          <a:xfrm>
            <a:off x="228600" y="1143000"/>
            <a:ext cx="8915400" cy="5181600"/>
          </a:xfrm>
        </p:spPr>
        <p:txBody>
          <a:bodyPr>
            <a:normAutofit fontScale="92500" lnSpcReduction="20000"/>
          </a:bodyPr>
          <a:lstStyle/>
          <a:p>
            <a:r>
              <a:rPr lang="en-US" dirty="0" smtClean="0"/>
              <a:t>The French, led by </a:t>
            </a:r>
            <a:r>
              <a:rPr lang="en-US" dirty="0" err="1" smtClean="0"/>
              <a:t>Sieur</a:t>
            </a:r>
            <a:r>
              <a:rPr lang="en-US" dirty="0" smtClean="0"/>
              <a:t> de La Salle, celebrated reaching the mouth of the Mississippi River.</a:t>
            </a:r>
          </a:p>
          <a:p>
            <a:r>
              <a:rPr lang="en-US" dirty="0" smtClean="0"/>
              <a:t>The land and tributaries along the river were named the Louisiana Province after Louis XIV.</a:t>
            </a:r>
          </a:p>
          <a:p>
            <a:r>
              <a:rPr lang="en-US" dirty="0" smtClean="0"/>
              <a:t>La Salle planned to establish a settlement at the mouth of the river after a trip back to France, but he sailed too far west.</a:t>
            </a:r>
          </a:p>
          <a:p>
            <a:r>
              <a:rPr lang="en-US" dirty="0" smtClean="0"/>
              <a:t>The French who remained at the mouth of the river grew impatient and returned to Canada.</a:t>
            </a:r>
          </a:p>
          <a:p>
            <a:r>
              <a:rPr lang="en-US" dirty="0" smtClean="0"/>
              <a:t>La Salle realized that he was lost and tried to find the Mississippi River again, but his rebellious crew killed him and then returned to Canada.</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11</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Significance of the </a:t>
            </a:r>
            <a:br>
              <a:rPr lang="en-US" dirty="0" smtClean="0"/>
            </a:br>
            <a:r>
              <a:rPr lang="en-US" dirty="0" smtClean="0"/>
              <a:t>Mississippi River</a:t>
            </a:r>
            <a:endParaRPr lang="en-US" dirty="0"/>
          </a:p>
        </p:txBody>
      </p:sp>
      <p:sp>
        <p:nvSpPr>
          <p:cNvPr id="6" name="Content Placeholder 5"/>
          <p:cNvSpPr>
            <a:spLocks noGrp="1"/>
          </p:cNvSpPr>
          <p:nvPr>
            <p:ph idx="1"/>
          </p:nvPr>
        </p:nvSpPr>
        <p:spPr>
          <a:xfrm>
            <a:off x="457200" y="1219200"/>
            <a:ext cx="8229600" cy="4525963"/>
          </a:xfrm>
        </p:spPr>
        <p:txBody>
          <a:bodyPr>
            <a:normAutofit fontScale="92500" lnSpcReduction="10000"/>
          </a:bodyPr>
          <a:lstStyle/>
          <a:p>
            <a:r>
              <a:rPr lang="en-US" dirty="0" smtClean="0"/>
              <a:t>France, Spain, and England saw promise in occupying the Mississippi River.</a:t>
            </a:r>
          </a:p>
          <a:p>
            <a:r>
              <a:rPr lang="en-US" dirty="0" smtClean="0"/>
              <a:t>Each nation tried to establish a settlement at the mouth of the river, but only the French were successful.</a:t>
            </a:r>
          </a:p>
          <a:p>
            <a:r>
              <a:rPr lang="en-US" dirty="0" smtClean="0"/>
              <a:t>The French established </a:t>
            </a:r>
            <a:r>
              <a:rPr lang="en-US" dirty="0" smtClean="0">
                <a:hlinkClick r:id="rId3"/>
              </a:rPr>
              <a:t>Natchez</a:t>
            </a:r>
            <a:r>
              <a:rPr lang="en-US" dirty="0" smtClean="0"/>
              <a:t> in 1716 and </a:t>
            </a:r>
            <a:r>
              <a:rPr lang="en-US" dirty="0" smtClean="0">
                <a:hlinkClick r:id="rId4"/>
              </a:rPr>
              <a:t>New Orleans</a:t>
            </a:r>
            <a:r>
              <a:rPr lang="en-US" dirty="0" smtClean="0"/>
              <a:t> in 1718.</a:t>
            </a:r>
          </a:p>
          <a:p>
            <a:r>
              <a:rPr lang="en-US" dirty="0" smtClean="0"/>
              <a:t>During the span of the European period, France, Spain, and England controlled  Natchez and the land that makes up modern-day Mississippi.</a:t>
            </a:r>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12</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Establishment of Fort </a:t>
            </a:r>
            <a:r>
              <a:rPr lang="en-US" dirty="0" err="1" smtClean="0"/>
              <a:t>Maurepas</a:t>
            </a:r>
            <a:r>
              <a:rPr lang="en-US" dirty="0" smtClean="0"/>
              <a:t> on Biloxi Bay</a:t>
            </a:r>
            <a:endParaRPr lang="en-US" dirty="0"/>
          </a:p>
        </p:txBody>
      </p:sp>
      <p:sp>
        <p:nvSpPr>
          <p:cNvPr id="6" name="Content Placeholder 5"/>
          <p:cNvSpPr>
            <a:spLocks noGrp="1"/>
          </p:cNvSpPr>
          <p:nvPr>
            <p:ph idx="1"/>
          </p:nvPr>
        </p:nvSpPr>
        <p:spPr>
          <a:xfrm>
            <a:off x="457200" y="1524000"/>
            <a:ext cx="8229600" cy="4648200"/>
          </a:xfrm>
        </p:spPr>
        <p:txBody>
          <a:bodyPr>
            <a:normAutofit fontScale="85000" lnSpcReduction="20000"/>
          </a:bodyPr>
          <a:lstStyle/>
          <a:p>
            <a:r>
              <a:rPr lang="en-US" dirty="0" smtClean="0"/>
              <a:t>The French sent Pierre Le </a:t>
            </a:r>
            <a:r>
              <a:rPr lang="en-US" dirty="0" err="1" smtClean="0"/>
              <a:t>Monye</a:t>
            </a:r>
            <a:r>
              <a:rPr lang="en-US" dirty="0" smtClean="0"/>
              <a:t>, </a:t>
            </a:r>
            <a:r>
              <a:rPr lang="en-US" dirty="0" err="1" smtClean="0"/>
              <a:t>Sieur</a:t>
            </a:r>
            <a:r>
              <a:rPr lang="en-US" dirty="0" smtClean="0"/>
              <a:t> </a:t>
            </a:r>
            <a:r>
              <a:rPr lang="en-US" dirty="0" err="1" smtClean="0"/>
              <a:t>d’Iberville</a:t>
            </a:r>
            <a:r>
              <a:rPr lang="en-US" dirty="0" smtClean="0"/>
              <a:t>, to establish </a:t>
            </a:r>
            <a:r>
              <a:rPr lang="en-US" dirty="0" smtClean="0"/>
              <a:t>a settlement </a:t>
            </a:r>
            <a:r>
              <a:rPr lang="en-US" dirty="0" smtClean="0"/>
              <a:t>at the mouth of the Mississippi River.</a:t>
            </a:r>
          </a:p>
          <a:p>
            <a:r>
              <a:rPr lang="en-US" dirty="0" smtClean="0"/>
              <a:t>Iberville and his people met a band of Biloxi Indians who took them to their village.</a:t>
            </a:r>
          </a:p>
          <a:p>
            <a:r>
              <a:rPr lang="en-US" dirty="0" smtClean="0"/>
              <a:t>Iberville and his brother Jean-</a:t>
            </a:r>
            <a:r>
              <a:rPr lang="en-US" dirty="0" err="1" smtClean="0"/>
              <a:t>Baptiste</a:t>
            </a:r>
            <a:r>
              <a:rPr lang="en-US" dirty="0" smtClean="0"/>
              <a:t> Le Moyne searched for the mouth of the Mississippi for weeks; on March 2, 1699, they thought they had found the Mississippi.</a:t>
            </a:r>
          </a:p>
          <a:p>
            <a:r>
              <a:rPr lang="en-US" dirty="0" smtClean="0"/>
              <a:t>Uncertain as to whether or not they had found the Mississippi, Iberville went back to the Gulf Coast and built Fort </a:t>
            </a:r>
            <a:r>
              <a:rPr lang="en-US" dirty="0" err="1" smtClean="0"/>
              <a:t>Maurepas</a:t>
            </a:r>
            <a:r>
              <a:rPr lang="en-US" dirty="0" smtClean="0"/>
              <a:t> near Biloxi Bay; it served as a capital for a short time.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13</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Bienville Appointed Governor</a:t>
            </a:r>
            <a:endParaRPr lang="en-US" dirty="0"/>
          </a:p>
        </p:txBody>
      </p:sp>
      <p:sp>
        <p:nvSpPr>
          <p:cNvPr id="6" name="Content Placeholder 5"/>
          <p:cNvSpPr>
            <a:spLocks noGrp="1"/>
          </p:cNvSpPr>
          <p:nvPr>
            <p:ph idx="1"/>
          </p:nvPr>
        </p:nvSpPr>
        <p:spPr>
          <a:xfrm>
            <a:off x="457200" y="1295400"/>
            <a:ext cx="8229600" cy="4876800"/>
          </a:xfrm>
        </p:spPr>
        <p:txBody>
          <a:bodyPr>
            <a:normAutofit fontScale="92500" lnSpcReduction="20000"/>
          </a:bodyPr>
          <a:lstStyle/>
          <a:p>
            <a:r>
              <a:rPr lang="en-US" dirty="0" smtClean="0"/>
              <a:t>The capital was moved from Fort </a:t>
            </a:r>
            <a:r>
              <a:rPr lang="en-US" dirty="0" err="1" smtClean="0"/>
              <a:t>Maurepas</a:t>
            </a:r>
            <a:r>
              <a:rPr lang="en-US" dirty="0" smtClean="0"/>
              <a:t> to Fort Louis on Mobile Bay in 1701.</a:t>
            </a:r>
          </a:p>
          <a:p>
            <a:r>
              <a:rPr lang="en-US" dirty="0" smtClean="0"/>
              <a:t>Bienville became governor of the Louisiana Province.</a:t>
            </a:r>
          </a:p>
          <a:p>
            <a:r>
              <a:rPr lang="en-US" dirty="0" smtClean="0"/>
              <a:t>Bienville encouraged French settlers, especially women, to come to the lower Mississippi valley; the female population of the colony was small, and Frenchmen were marrying Indian women.</a:t>
            </a:r>
          </a:p>
          <a:p>
            <a:r>
              <a:rPr lang="en-US" dirty="0" smtClean="0"/>
              <a:t>Bienville thought that a large mixed </a:t>
            </a:r>
            <a:r>
              <a:rPr lang="en-US" dirty="0" smtClean="0"/>
              <a:t>population was </a:t>
            </a:r>
            <a:r>
              <a:rPr lang="en-US" dirty="0" smtClean="0"/>
              <a:t>a threat to the peace and progress of the colony.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14</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The </a:t>
            </a:r>
            <a:r>
              <a:rPr lang="en-US" dirty="0" err="1" smtClean="0"/>
              <a:t>Casquette</a:t>
            </a:r>
            <a:r>
              <a:rPr lang="en-US" dirty="0" smtClean="0"/>
              <a:t> Girls</a:t>
            </a:r>
            <a:endParaRPr lang="en-US" dirty="0"/>
          </a:p>
        </p:txBody>
      </p:sp>
      <p:sp>
        <p:nvSpPr>
          <p:cNvPr id="6" name="Content Placeholder 5"/>
          <p:cNvSpPr>
            <a:spLocks noGrp="1"/>
          </p:cNvSpPr>
          <p:nvPr>
            <p:ph idx="1"/>
          </p:nvPr>
        </p:nvSpPr>
        <p:spPr>
          <a:xfrm>
            <a:off x="457200" y="1219200"/>
            <a:ext cx="8229600" cy="4525963"/>
          </a:xfrm>
        </p:spPr>
        <p:txBody>
          <a:bodyPr>
            <a:normAutofit fontScale="92500" lnSpcReduction="20000"/>
          </a:bodyPr>
          <a:lstStyle/>
          <a:p>
            <a:r>
              <a:rPr lang="en-US" dirty="0" smtClean="0"/>
              <a:t>In 1704, Bienville arranged for twenty young women to be brought to Fort </a:t>
            </a:r>
            <a:r>
              <a:rPr lang="en-US" dirty="0" err="1" smtClean="0"/>
              <a:t>Maurepas</a:t>
            </a:r>
            <a:r>
              <a:rPr lang="en-US" dirty="0" smtClean="0"/>
              <a:t> and married to Frenchmen.</a:t>
            </a:r>
          </a:p>
          <a:p>
            <a:r>
              <a:rPr lang="en-US" dirty="0" smtClean="0"/>
              <a:t>The young women did not adjust well to their new conditions, and they vowed to return to France; however, the French captains would not allow their passage back.</a:t>
            </a:r>
          </a:p>
          <a:p>
            <a:r>
              <a:rPr lang="en-US" dirty="0" smtClean="0"/>
              <a:t>The young women were called </a:t>
            </a:r>
            <a:r>
              <a:rPr lang="en-US" dirty="0" err="1" smtClean="0"/>
              <a:t>casquette</a:t>
            </a:r>
            <a:r>
              <a:rPr lang="en-US" dirty="0" smtClean="0"/>
              <a:t> girls because each was given a </a:t>
            </a:r>
            <a:r>
              <a:rPr lang="en-US" dirty="0" err="1" smtClean="0"/>
              <a:t>casquette</a:t>
            </a:r>
            <a:r>
              <a:rPr lang="en-US" dirty="0" smtClean="0"/>
              <a:t>, or small suitcase, with a wedding dress and other personal articles.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8"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15</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914400"/>
            <a:ext cx="8610600" cy="5257800"/>
          </a:xfrm>
        </p:spPr>
        <p:txBody>
          <a:bodyPr>
            <a:normAutofit/>
          </a:bodyPr>
          <a:lstStyle/>
          <a:p>
            <a:r>
              <a:rPr lang="en-US" sz="3200" dirty="0" smtClean="0"/>
              <a:t>Bienville wanted to make trade and commerce on the lower Mississippi River safe from Indian attacks.</a:t>
            </a:r>
          </a:p>
          <a:p>
            <a:r>
              <a:rPr lang="en-US" sz="3200" dirty="0" smtClean="0"/>
              <a:t>He led a group of soldiers against the Natchez Indians but eventually negotiated with them.</a:t>
            </a:r>
          </a:p>
          <a:p>
            <a:r>
              <a:rPr lang="en-US" sz="3200" dirty="0" smtClean="0"/>
              <a:t>The Natchez Indians provided materials to create Fort Rosalie, which became a center for French activity.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Fort Rosalie</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Development of the French Natchez District</a:t>
            </a:r>
            <a:endParaRPr lang="en-US" dirty="0"/>
          </a:p>
        </p:txBody>
      </p:sp>
      <p:sp>
        <p:nvSpPr>
          <p:cNvPr id="6" name="Content Placeholder 5"/>
          <p:cNvSpPr>
            <a:spLocks noGrp="1"/>
          </p:cNvSpPr>
          <p:nvPr>
            <p:ph idx="1"/>
          </p:nvPr>
        </p:nvSpPr>
        <p:spPr>
          <a:xfrm>
            <a:off x="457200" y="1371600"/>
            <a:ext cx="8229600" cy="4525963"/>
          </a:xfrm>
        </p:spPr>
        <p:txBody>
          <a:bodyPr>
            <a:normAutofit fontScale="92500"/>
          </a:bodyPr>
          <a:lstStyle/>
          <a:p>
            <a:r>
              <a:rPr lang="en-US" dirty="0" smtClean="0"/>
              <a:t>After Fort Rosalie was established, the prosperity and the population of the Louisiana Province, especially the lower Mississippi valley, increased.</a:t>
            </a:r>
          </a:p>
          <a:p>
            <a:r>
              <a:rPr lang="en-US" dirty="0" smtClean="0"/>
              <a:t>New Orleans became the capital of the Louisiana Province.</a:t>
            </a:r>
          </a:p>
          <a:p>
            <a:r>
              <a:rPr lang="en-US" dirty="0" smtClean="0"/>
              <a:t>The Louisiana Province was separated from the French colony in Canada and was divided into nine districts, three of which later became the state of Mississippi: Biloxi, Yazoo, and Natchez.</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17</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new france.jpg"/>
          <p:cNvPicPr>
            <a:picLocks noChangeAspect="1"/>
          </p:cNvPicPr>
          <p:nvPr/>
        </p:nvPicPr>
        <p:blipFill>
          <a:blip r:embed="rId2" cstate="print"/>
          <a:stretch>
            <a:fillRect/>
          </a:stretch>
        </p:blipFill>
        <p:spPr>
          <a:xfrm>
            <a:off x="990600" y="228600"/>
            <a:ext cx="7867650" cy="5505450"/>
          </a:xfrm>
          <a:prstGeom prst="rect">
            <a:avLst/>
          </a:prstGeom>
          <a:effectLst>
            <a:reflection blurRad="6350" stA="50000" endA="300" endPos="38500" dist="50800" dir="5400000" sy="-100000" algn="bl" rotWithShape="0"/>
          </a:effectLst>
        </p:spPr>
      </p:pic>
      <p:sp>
        <p:nvSpPr>
          <p:cNvPr id="4" name="TextBox 3"/>
          <p:cNvSpPr txBox="1"/>
          <p:nvPr/>
        </p:nvSpPr>
        <p:spPr>
          <a:xfrm>
            <a:off x="0" y="685800"/>
            <a:ext cx="990600" cy="923330"/>
          </a:xfrm>
          <a:prstGeom prst="rect">
            <a:avLst/>
          </a:prstGeom>
          <a:noFill/>
        </p:spPr>
        <p:txBody>
          <a:bodyPr wrap="square" rtlCol="0">
            <a:spAutoFit/>
          </a:bodyPr>
          <a:lstStyle/>
          <a:p>
            <a:r>
              <a:rPr lang="en-US" dirty="0" smtClean="0">
                <a:solidFill>
                  <a:schemeClr val="bg1"/>
                </a:solidFill>
              </a:rPr>
              <a:t>New France 1750</a:t>
            </a:r>
            <a:endParaRPr lang="en-US" dirty="0">
              <a:solidFill>
                <a:schemeClr val="bg1"/>
              </a:solidFill>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990600"/>
            <a:ext cx="4419600" cy="5334000"/>
          </a:xfrm>
        </p:spPr>
        <p:txBody>
          <a:bodyPr>
            <a:normAutofit lnSpcReduction="10000"/>
          </a:bodyPr>
          <a:lstStyle/>
          <a:p>
            <a:r>
              <a:rPr lang="en-US" dirty="0" smtClean="0"/>
              <a:t>The French who moved to Louisiana from the Caribbean brought their slaves with them.</a:t>
            </a:r>
          </a:p>
          <a:p>
            <a:r>
              <a:rPr lang="en-US" dirty="0" smtClean="0"/>
              <a:t>Bienville introduced laws regulating the institution of slavery; they were known as the Code Noir and were issued in 1724.</a:t>
            </a:r>
          </a:p>
          <a:p>
            <a:r>
              <a:rPr lang="en-US" dirty="0" smtClean="0"/>
              <a:t>The laws were not as strict as slave codes passed in other areas.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The Code Noir</a:t>
            </a:r>
            <a:endParaRPr lang="en-US" dirty="0"/>
          </a:p>
        </p:txBody>
      </p:sp>
      <p:sp>
        <p:nvSpPr>
          <p:cNvPr id="9" name="TextBox 8"/>
          <p:cNvSpPr txBox="1"/>
          <p:nvPr/>
        </p:nvSpPr>
        <p:spPr>
          <a:xfrm>
            <a:off x="6096000" y="5029200"/>
            <a:ext cx="2057400" cy="461665"/>
          </a:xfrm>
          <a:prstGeom prst="rect">
            <a:avLst/>
          </a:prstGeom>
          <a:noFill/>
        </p:spPr>
        <p:txBody>
          <a:bodyPr wrap="square" rtlCol="0">
            <a:spAutoFit/>
          </a:bodyPr>
          <a:lstStyle/>
          <a:p>
            <a:r>
              <a:rPr lang="en-US" sz="1200" dirty="0" smtClean="0"/>
              <a:t>The Code Noir governed slavery in the French colonies. </a:t>
            </a:r>
            <a:endParaRPr lang="en-US" sz="1200" dirty="0"/>
          </a:p>
        </p:txBody>
      </p:sp>
      <p:pic>
        <p:nvPicPr>
          <p:cNvPr id="7" name="Content Placeholder 6" descr="code noir.jpg"/>
          <p:cNvPicPr>
            <a:picLocks noGrp="1" noChangeAspect="1"/>
          </p:cNvPicPr>
          <p:nvPr>
            <p:ph sz="half" idx="2"/>
          </p:nvPr>
        </p:nvPicPr>
        <p:blipFill>
          <a:blip r:embed="rId3" cstate="print"/>
          <a:stretch>
            <a:fillRect/>
          </a:stretch>
        </p:blipFill>
        <p:spPr>
          <a:xfrm>
            <a:off x="6248400" y="1219200"/>
            <a:ext cx="1765791" cy="356289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447800" y="4114800"/>
            <a:ext cx="7696201" cy="1371600"/>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1600200" y="4114800"/>
            <a:ext cx="7391400" cy="1323439"/>
          </a:xfrm>
          <a:prstGeom prst="rect">
            <a:avLst/>
          </a:prstGeom>
          <a:noFill/>
        </p:spPr>
        <p:txBody>
          <a:bodyPr wrap="square" rtlCol="0">
            <a:spAutoFit/>
          </a:bodyPr>
          <a:lstStyle/>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1: </a:t>
            </a:r>
            <a:r>
              <a:rPr lang="en-US" sz="2000" b="1" u="sng" dirty="0" smtClean="0">
                <a:solidFill>
                  <a:srgbClr val="FF0000"/>
                </a:solidFill>
                <a:effectLst>
                  <a:outerShdw blurRad="38100" dist="38100" dir="2700000" algn="tl">
                    <a:srgbClr val="000000">
                      <a:alpha val="43137"/>
                    </a:srgbClr>
                  </a:outerShdw>
                </a:effectLst>
              </a:rPr>
              <a:t>Spanish Exploration</a:t>
            </a: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2: </a:t>
            </a:r>
            <a:r>
              <a:rPr lang="en-US" sz="2000" b="1" u="sng" dirty="0" smtClean="0">
                <a:solidFill>
                  <a:srgbClr val="FF0000"/>
                </a:solidFill>
                <a:effectLst>
                  <a:outerShdw blurRad="38100" dist="38100" dir="2700000" algn="tl">
                    <a:srgbClr val="000000">
                      <a:alpha val="43137"/>
                    </a:srgbClr>
                  </a:outerShdw>
                </a:effectLst>
              </a:rPr>
              <a:t>French Exploration and the Louisiana Province, 1673-1763</a:t>
            </a: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3: </a:t>
            </a:r>
            <a:r>
              <a:rPr lang="en-US" sz="2000" b="1" u="sng" dirty="0" smtClean="0">
                <a:solidFill>
                  <a:srgbClr val="FF0000"/>
                </a:solidFill>
                <a:effectLst>
                  <a:outerShdw blurRad="38100" dist="38100" dir="2700000" algn="tl">
                    <a:srgbClr val="000000">
                      <a:alpha val="43137"/>
                    </a:srgbClr>
                  </a:outerShdw>
                </a:effectLst>
              </a:rPr>
              <a:t>Under British Rule, 1763-1783</a:t>
            </a:r>
          </a:p>
          <a:p>
            <a:r>
              <a:rPr lang="en-US" sz="2000" b="1" dirty="0" smtClean="0">
                <a:solidFill>
                  <a:schemeClr val="accent1">
                    <a:lumMod val="20000"/>
                    <a:lumOff val="80000"/>
                  </a:schemeClr>
                </a:solidFill>
                <a:effectLst>
                  <a:outerShdw blurRad="38100" dist="38100" dir="2700000" algn="tl">
                    <a:srgbClr val="000000">
                      <a:alpha val="43137"/>
                    </a:srgbClr>
                  </a:outerShdw>
                </a:effectLst>
              </a:rPr>
              <a:t>Section 4: </a:t>
            </a:r>
            <a:r>
              <a:rPr lang="en-US" sz="2000" b="1" u="sng" dirty="0" smtClean="0">
                <a:solidFill>
                  <a:srgbClr val="FF0000"/>
                </a:solidFill>
                <a:effectLst>
                  <a:outerShdw blurRad="38100" dist="38100" dir="2700000" algn="tl">
                    <a:srgbClr val="000000">
                      <a:alpha val="43137"/>
                    </a:srgbClr>
                  </a:outerShdw>
                </a:effectLst>
              </a:rPr>
              <a:t>A Spanish Province, 1783-1798</a:t>
            </a: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Removal of the French from the Mississippi Valley</a:t>
            </a:r>
            <a:endParaRPr lang="en-US" dirty="0"/>
          </a:p>
        </p:txBody>
      </p:sp>
      <p:sp>
        <p:nvSpPr>
          <p:cNvPr id="6" name="Content Placeholder 5"/>
          <p:cNvSpPr>
            <a:spLocks noGrp="1"/>
          </p:cNvSpPr>
          <p:nvPr>
            <p:ph idx="1"/>
          </p:nvPr>
        </p:nvSpPr>
        <p:spPr>
          <a:xfrm>
            <a:off x="228600" y="1371600"/>
            <a:ext cx="8763000" cy="4953000"/>
          </a:xfrm>
        </p:spPr>
        <p:txBody>
          <a:bodyPr>
            <a:normAutofit fontScale="77500" lnSpcReduction="20000"/>
          </a:bodyPr>
          <a:lstStyle/>
          <a:p>
            <a:r>
              <a:rPr lang="en-US" sz="3600" dirty="0" smtClean="0"/>
              <a:t>The Natchez Indians liked the French when they were traders and trappers but took issue when they claimed private land ownership and established large plantations.</a:t>
            </a:r>
          </a:p>
          <a:p>
            <a:r>
              <a:rPr lang="en-US" sz="3600" dirty="0" smtClean="0"/>
              <a:t>The French also had problems with the English who were moving westward and claiming land; the overlapping claims led to war among France, Spain, and England.</a:t>
            </a:r>
          </a:p>
          <a:p>
            <a:r>
              <a:rPr lang="en-US" sz="3600" dirty="0" smtClean="0"/>
              <a:t>The French and Indian War lasted from 1754-1763; it was settled by the Treaty of Paris in 1763.</a:t>
            </a:r>
          </a:p>
          <a:p>
            <a:r>
              <a:rPr lang="en-US" sz="3600" dirty="0" smtClean="0"/>
              <a:t>The Treaty of Paris forced France to give up its land in North America east of the Mississippi River to England, and Spain got the French land west of the Mississippi River.</a:t>
            </a:r>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20</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Under British Rule, 1763-1783</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 How did Great Britain affect the development of Mississippi? </a:t>
            </a:r>
          </a:p>
          <a:p>
            <a:pPr>
              <a:buNone/>
            </a:pPr>
            <a:endParaRPr lang="en-US" dirty="0" smtClean="0"/>
          </a:p>
        </p:txBody>
      </p:sp>
      <p:sp>
        <p:nvSpPr>
          <p:cNvPr id="5" name="Slide Number Placeholder 4"/>
          <p:cNvSpPr>
            <a:spLocks noGrp="1"/>
          </p:cNvSpPr>
          <p:nvPr>
            <p:ph type="sldNum" sz="quarter" idx="12"/>
          </p:nvPr>
        </p:nvSpPr>
        <p:spPr>
          <a:xfrm>
            <a:off x="6553200" y="6521156"/>
            <a:ext cx="2133600" cy="365125"/>
          </a:xfrm>
        </p:spPr>
        <p:txBody>
          <a:bodyPr/>
          <a:lstStyle/>
          <a:p>
            <a:pPr algn="r"/>
            <a:fld id="{5B75B92E-C504-4F72-91D6-D83D77D1C380}" type="slidenum">
              <a:rPr lang="en-US" sz="1200" smtClean="0"/>
              <a:pPr algn="r"/>
              <a:t>21</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3: Under British Rule, 1763-1783</a:t>
            </a:r>
            <a:endParaRPr lang="en-US" dirty="0"/>
          </a:p>
        </p:txBody>
      </p:sp>
      <p:sp>
        <p:nvSpPr>
          <p:cNvPr id="3" name="Content Placeholder 2"/>
          <p:cNvSpPr>
            <a:spLocks noGrp="1"/>
          </p:cNvSpPr>
          <p:nvPr>
            <p:ph idx="1"/>
          </p:nvPr>
        </p:nvSpPr>
        <p:spPr>
          <a:xfrm>
            <a:off x="838200" y="1219200"/>
            <a:ext cx="6553200" cy="4800600"/>
          </a:xfrm>
        </p:spPr>
        <p:txBody>
          <a:bodyPr>
            <a:normAutofit lnSpcReduction="10000"/>
          </a:bodyPr>
          <a:lstStyle/>
          <a:p>
            <a:r>
              <a:rPr lang="en-US" dirty="0" smtClean="0"/>
              <a:t>What terms do I need to know? </a:t>
            </a:r>
          </a:p>
          <a:p>
            <a:pPr lvl="1"/>
            <a:r>
              <a:rPr lang="en-US" dirty="0" smtClean="0"/>
              <a:t>Proclamation of 1763</a:t>
            </a:r>
          </a:p>
          <a:p>
            <a:pPr lvl="1"/>
            <a:r>
              <a:rPr lang="en-US" dirty="0" smtClean="0"/>
              <a:t>31° parallel</a:t>
            </a:r>
          </a:p>
          <a:p>
            <a:pPr lvl="1"/>
            <a:r>
              <a:rPr lang="en-US" dirty="0" smtClean="0"/>
              <a:t>32°28’ parallel</a:t>
            </a:r>
          </a:p>
          <a:p>
            <a:pPr lvl="1"/>
            <a:r>
              <a:rPr lang="en-US" dirty="0" smtClean="0"/>
              <a:t>firewater</a:t>
            </a:r>
          </a:p>
          <a:p>
            <a:pPr lvl="1"/>
            <a:r>
              <a:rPr lang="en-US" dirty="0" smtClean="0"/>
              <a:t>confluence</a:t>
            </a:r>
          </a:p>
          <a:p>
            <a:pPr lvl="1"/>
            <a:r>
              <a:rPr lang="en-US" dirty="0" smtClean="0"/>
              <a:t>indigo</a:t>
            </a:r>
          </a:p>
          <a:p>
            <a:pPr lvl="1"/>
            <a:r>
              <a:rPr lang="en-US" dirty="0" smtClean="0"/>
              <a:t>Continental Congress</a:t>
            </a:r>
          </a:p>
          <a:p>
            <a:pPr lvl="1"/>
            <a:r>
              <a:rPr lang="en-US" dirty="0" smtClean="0"/>
              <a:t>Loyalist</a:t>
            </a:r>
          </a:p>
          <a:p>
            <a:pPr lvl="1"/>
            <a:r>
              <a:rPr lang="en-US" dirty="0" smtClean="0"/>
              <a:t>Treaty of Paris of 1783</a:t>
            </a:r>
          </a:p>
          <a:p>
            <a:pPr lvl="1"/>
            <a:endParaRPr lang="en-US" dirty="0" smtClean="0"/>
          </a:p>
          <a:p>
            <a:pPr lvl="1"/>
            <a:endParaRPr lang="en-US" dirty="0"/>
          </a:p>
        </p:txBody>
      </p:sp>
      <p:sp>
        <p:nvSpPr>
          <p:cNvPr id="5" name="Slide Number Placeholder 4"/>
          <p:cNvSpPr>
            <a:spLocks noGrp="1"/>
          </p:cNvSpPr>
          <p:nvPr>
            <p:ph type="sldNum" sz="quarter" idx="12"/>
          </p:nvPr>
        </p:nvSpPr>
        <p:spPr>
          <a:xfrm>
            <a:off x="6553200" y="6530583"/>
            <a:ext cx="2133600" cy="365125"/>
          </a:xfrm>
        </p:spPr>
        <p:txBody>
          <a:bodyPr/>
          <a:lstStyle/>
          <a:p>
            <a:pPr algn="r"/>
            <a:fld id="{5B75B92E-C504-4F72-91D6-D83D77D1C380}" type="slidenum">
              <a:rPr lang="en-US" sz="1200" smtClean="0"/>
              <a:pPr algn="r"/>
              <a:t>22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r>
              <a:rPr lang="en-US" dirty="0" smtClean="0"/>
              <a:t>Introduction</a:t>
            </a:r>
            <a:endParaRPr lang="en-US" dirty="0"/>
          </a:p>
        </p:txBody>
      </p:sp>
      <p:sp>
        <p:nvSpPr>
          <p:cNvPr id="6" name="Content Placeholder 5"/>
          <p:cNvSpPr>
            <a:spLocks noGrp="1"/>
          </p:cNvSpPr>
          <p:nvPr>
            <p:ph idx="1"/>
          </p:nvPr>
        </p:nvSpPr>
        <p:spPr>
          <a:xfrm>
            <a:off x="457200" y="1066800"/>
            <a:ext cx="8229600" cy="4830763"/>
          </a:xfrm>
        </p:spPr>
        <p:txBody>
          <a:bodyPr>
            <a:normAutofit fontScale="92500" lnSpcReduction="10000"/>
          </a:bodyPr>
          <a:lstStyle/>
          <a:p>
            <a:r>
              <a:rPr lang="en-US" dirty="0" smtClean="0"/>
              <a:t>The Treaty of Paris of 1763 officially gave Mississippi land to England.</a:t>
            </a:r>
          </a:p>
          <a:p>
            <a:r>
              <a:rPr lang="en-US" dirty="0" smtClean="0"/>
              <a:t>The English realized that governing their new, vast land might be difficult.</a:t>
            </a:r>
          </a:p>
          <a:p>
            <a:r>
              <a:rPr lang="en-US" dirty="0" smtClean="0"/>
              <a:t>In order to give themselves time to work out an agreement with the major Indian nations, the English government issued the Proclamation of 1763; it stopped some unwanted migration west, temporarily, and was meant to keep Native Americans and white settlers from fighting over land.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1"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23</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British West Florida</a:t>
            </a:r>
            <a:endParaRPr lang="en-US" dirty="0"/>
          </a:p>
        </p:txBody>
      </p:sp>
      <p:sp>
        <p:nvSpPr>
          <p:cNvPr id="6" name="Content Placeholder 5"/>
          <p:cNvSpPr>
            <a:spLocks noGrp="1"/>
          </p:cNvSpPr>
          <p:nvPr>
            <p:ph idx="1"/>
          </p:nvPr>
        </p:nvSpPr>
        <p:spPr>
          <a:xfrm>
            <a:off x="457200" y="990600"/>
            <a:ext cx="8229600" cy="4830763"/>
          </a:xfrm>
        </p:spPr>
        <p:txBody>
          <a:bodyPr>
            <a:normAutofit fontScale="92500" lnSpcReduction="10000"/>
          </a:bodyPr>
          <a:lstStyle/>
          <a:p>
            <a:r>
              <a:rPr lang="en-US" dirty="0" smtClean="0"/>
              <a:t>In 1763, the English government divided the former Spanish Florida into British West Florida and British East Florida; British West Florida included part of the land that became the state of Mississippi.</a:t>
            </a:r>
          </a:p>
          <a:p>
            <a:r>
              <a:rPr lang="en-US" dirty="0" smtClean="0"/>
              <a:t>The original boundaries of British West Florida were at a 31° parallel north.</a:t>
            </a:r>
          </a:p>
          <a:p>
            <a:r>
              <a:rPr lang="en-US" dirty="0" smtClean="0"/>
              <a:t>Once the British realized that Fort Rosalie (Natchez) was north of the 31° parallel, they moved the parallel up to the 32°28’ parallel, and it was renamed Fort </a:t>
            </a:r>
            <a:r>
              <a:rPr lang="en-US" dirty="0" err="1" smtClean="0"/>
              <a:t>Panmure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24</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British Indian Policy</a:t>
            </a:r>
            <a:endParaRPr lang="en-US" dirty="0"/>
          </a:p>
        </p:txBody>
      </p:sp>
      <p:sp>
        <p:nvSpPr>
          <p:cNvPr id="6" name="Content Placeholder 5"/>
          <p:cNvSpPr>
            <a:spLocks noGrp="1"/>
          </p:cNvSpPr>
          <p:nvPr>
            <p:ph idx="1"/>
          </p:nvPr>
        </p:nvSpPr>
        <p:spPr>
          <a:xfrm>
            <a:off x="457200" y="1219200"/>
            <a:ext cx="8229600" cy="4525963"/>
          </a:xfrm>
        </p:spPr>
        <p:txBody>
          <a:bodyPr>
            <a:normAutofit fontScale="92500"/>
          </a:bodyPr>
          <a:lstStyle/>
          <a:p>
            <a:r>
              <a:rPr lang="en-US" dirty="0" smtClean="0"/>
              <a:t>The British held an Indian Congress at Mobile which was attended by many Southeast Indian leaders.</a:t>
            </a:r>
          </a:p>
          <a:p>
            <a:r>
              <a:rPr lang="en-US" dirty="0" smtClean="0"/>
              <a:t>The conference was meant to reach a peaceful agreement between white settlers and Native Americans; it resulted in pledges of friendship and trade agreements.</a:t>
            </a:r>
          </a:p>
          <a:p>
            <a:r>
              <a:rPr lang="en-US" dirty="0" smtClean="0"/>
              <a:t>As a result of the conference, many Indian nations gave large amounts of land to the British.</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Development of the British Natchez District</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As the population of British West Florida increased, the colony was divided into four districts.</a:t>
            </a:r>
          </a:p>
          <a:p>
            <a:r>
              <a:rPr lang="en-US" dirty="0" smtClean="0"/>
              <a:t>One district created was the Natchez District.</a:t>
            </a:r>
          </a:p>
          <a:p>
            <a:r>
              <a:rPr lang="en-US" dirty="0" smtClean="0"/>
              <a:t>The Natchez District included the area from the flowing together of the Yazoo and Mississippi Rivers.</a:t>
            </a:r>
          </a:p>
          <a:p>
            <a:r>
              <a:rPr lang="en-US" dirty="0" smtClean="0"/>
              <a:t>Former British officers were given thousands of acres of land grants in the Natchez District.</a:t>
            </a:r>
          </a:p>
          <a:p>
            <a:r>
              <a:rPr lang="en-US" dirty="0" smtClean="0"/>
              <a:t>The settlers of the Natchez District grew tobacco, cotton, corn, and indigo.</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Natchez during the American Revolution</a:t>
            </a:r>
            <a:endParaRPr lang="en-US" dirty="0"/>
          </a:p>
        </p:txBody>
      </p:sp>
      <p:sp>
        <p:nvSpPr>
          <p:cNvPr id="6" name="Content Placeholder 5"/>
          <p:cNvSpPr>
            <a:spLocks noGrp="1"/>
          </p:cNvSpPr>
          <p:nvPr>
            <p:ph idx="1"/>
          </p:nvPr>
        </p:nvSpPr>
        <p:spPr>
          <a:xfrm>
            <a:off x="457200" y="1524000"/>
            <a:ext cx="8229600" cy="4602163"/>
          </a:xfrm>
        </p:spPr>
        <p:txBody>
          <a:bodyPr>
            <a:normAutofit fontScale="85000" lnSpcReduction="20000"/>
          </a:bodyPr>
          <a:lstStyle/>
          <a:p>
            <a:r>
              <a:rPr lang="en-US" dirty="0" smtClean="0"/>
              <a:t>The thirteen American colonies declared their independence from England in 1776.</a:t>
            </a:r>
          </a:p>
          <a:p>
            <a:r>
              <a:rPr lang="en-US" dirty="0" smtClean="0"/>
              <a:t>After independence, the Natchez District remained loyal to the British.</a:t>
            </a:r>
          </a:p>
          <a:p>
            <a:r>
              <a:rPr lang="en-US" dirty="0" smtClean="0"/>
              <a:t>Most of the prominent citizens in Natchez were former British soldiers and did not support the American Revolution.</a:t>
            </a:r>
          </a:p>
          <a:p>
            <a:r>
              <a:rPr lang="en-US" dirty="0" smtClean="0"/>
              <a:t>William Dunbar, a distinguished citizen in Natchez, introduced science instruments and knowledge to the area.</a:t>
            </a:r>
          </a:p>
          <a:p>
            <a:r>
              <a:rPr lang="en-US" dirty="0" smtClean="0"/>
              <a:t>Natchez was important to the American colonies because of its strategic location.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Natchez during the American Revolution: The Willing Expedition</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The Continental Congress sent James Willing, a former Natchez resident, on an expedition to encourage Natchez citizens to join the American cause.</a:t>
            </a:r>
          </a:p>
          <a:p>
            <a:r>
              <a:rPr lang="en-US" dirty="0" smtClean="0"/>
              <a:t>When Willing arrived in Natchez on February 21, 1778, he found that many Natchez were Loyalists and arrested several of them, took some of their property, and took some prisoner.</a:t>
            </a:r>
          </a:p>
          <a:p>
            <a:r>
              <a:rPr lang="en-US" dirty="0" smtClean="0"/>
              <a:t>Willing was ordered to leave the city and take his English captives with him; the Spanish feared a war with the English.</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2133600"/>
            <a:ext cx="8610600" cy="4343400"/>
          </a:xfrm>
        </p:spPr>
        <p:txBody>
          <a:bodyPr>
            <a:normAutofit/>
          </a:bodyPr>
          <a:lstStyle/>
          <a:p>
            <a:r>
              <a:rPr lang="en-US" dirty="0" smtClean="0"/>
              <a:t>The American Revolution kept the English on the Atlantic coast and vulnerable to a Spanish attack along the Gulf Coast.</a:t>
            </a:r>
          </a:p>
          <a:p>
            <a:r>
              <a:rPr lang="en-US" dirty="0" smtClean="0"/>
              <a:t>Spain declared war on Great Britain in 1779.</a:t>
            </a:r>
          </a:p>
          <a:p>
            <a:r>
              <a:rPr lang="en-US" dirty="0" smtClean="0"/>
              <a:t>Spain had reoccupied most of Florida within two years of the war.</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381000" y="381000"/>
            <a:ext cx="8229600" cy="1143000"/>
          </a:xfrm>
        </p:spPr>
        <p:txBody>
          <a:bodyPr>
            <a:normAutofit fontScale="90000"/>
          </a:bodyPr>
          <a:lstStyle/>
          <a:p>
            <a:r>
              <a:rPr lang="en-US" dirty="0" smtClean="0"/>
              <a:t>Natchez during the American Revolution: Spain Declares War on England</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smtClean="0">
                <a:effectLst>
                  <a:outerShdw blurRad="38100" dist="38100" dir="2700000" algn="tl">
                    <a:srgbClr val="000000">
                      <a:alpha val="43137"/>
                    </a:srgbClr>
                  </a:outerShdw>
                </a:effectLst>
              </a:rPr>
              <a:t>Section 1: </a:t>
            </a:r>
            <a:r>
              <a:rPr lang="en-US" dirty="0" smtClean="0"/>
              <a:t>Spanish Exploration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4068763"/>
          </a:xfrm>
        </p:spPr>
        <p:txBody>
          <a:bodyPr/>
          <a:lstStyle/>
          <a:p>
            <a:r>
              <a:rPr lang="en-US" dirty="0" smtClean="0"/>
              <a:t>Essential Question: How did Spain play a part in the settlement of Mississippi? </a:t>
            </a:r>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3</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52400" y="1524000"/>
            <a:ext cx="8534400" cy="4953000"/>
          </a:xfrm>
        </p:spPr>
        <p:txBody>
          <a:bodyPr>
            <a:normAutofit/>
          </a:bodyPr>
          <a:lstStyle/>
          <a:p>
            <a:r>
              <a:rPr lang="en-US" dirty="0" smtClean="0"/>
              <a:t>The British citizens at Natchez did not acknowledge Spanish reoccupation of Florida.</a:t>
            </a:r>
          </a:p>
          <a:p>
            <a:r>
              <a:rPr lang="en-US" dirty="0" smtClean="0"/>
              <a:t>The Natchez residents recaptured Fort </a:t>
            </a:r>
            <a:r>
              <a:rPr lang="en-US" dirty="0" err="1" smtClean="0"/>
              <a:t>Panmure</a:t>
            </a:r>
            <a:r>
              <a:rPr lang="en-US" dirty="0" smtClean="0"/>
              <a:t> on April 22, 1781, but the Spanish regained the fort on July 23, 1781.</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0"/>
            <a:ext cx="8229600" cy="1143000"/>
          </a:xfrm>
        </p:spPr>
        <p:txBody>
          <a:bodyPr>
            <a:normAutofit fontScale="90000"/>
          </a:bodyPr>
          <a:lstStyle/>
          <a:p>
            <a:r>
              <a:rPr lang="en-US" dirty="0" smtClean="0"/>
              <a:t>Natchez during the American Revolution: Natchez Revolt</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Natchez during the American Revolution: Treaty of Paris of 1783</a:t>
            </a:r>
            <a:endParaRPr lang="en-US" dirty="0"/>
          </a:p>
        </p:txBody>
      </p:sp>
      <p:sp>
        <p:nvSpPr>
          <p:cNvPr id="6" name="Content Placeholder 5"/>
          <p:cNvSpPr>
            <a:spLocks noGrp="1"/>
          </p:cNvSpPr>
          <p:nvPr>
            <p:ph idx="1"/>
          </p:nvPr>
        </p:nvSpPr>
        <p:spPr/>
        <p:txBody>
          <a:bodyPr>
            <a:normAutofit/>
          </a:bodyPr>
          <a:lstStyle/>
          <a:p>
            <a:r>
              <a:rPr lang="en-US" dirty="0" smtClean="0"/>
              <a:t>Under the Treaty of Paris of 1783, the American colonies were recognized as independent, the United States of America.</a:t>
            </a:r>
          </a:p>
          <a:p>
            <a:r>
              <a:rPr lang="en-US" dirty="0" smtClean="0"/>
              <a:t>The British gained control of land west of the Mississippi River according the treaty.</a:t>
            </a:r>
          </a:p>
          <a:p>
            <a:r>
              <a:rPr lang="en-US" dirty="0" smtClean="0"/>
              <a:t>The boundary line between America and Spanish Florida was not clearly settled by the treaty.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US Aquisitions.jpg"/>
          <p:cNvPicPr>
            <a:picLocks noChangeAspect="1"/>
          </p:cNvPicPr>
          <p:nvPr/>
        </p:nvPicPr>
        <p:blipFill>
          <a:blip r:embed="rId2" cstate="print"/>
          <a:stretch>
            <a:fillRect/>
          </a:stretch>
        </p:blipFill>
        <p:spPr>
          <a:xfrm>
            <a:off x="152400" y="100343"/>
            <a:ext cx="8839200" cy="5929303"/>
          </a:xfrm>
          <a:prstGeom prst="rect">
            <a:avLst/>
          </a:prstGeom>
          <a:effectLst>
            <a:reflection blurRad="6350" stA="50000" endA="300" endPos="38500" dist="50800" dir="5400000" sy="-100000" algn="bl" rotWithShape="0"/>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4: </a:t>
            </a:r>
            <a:r>
              <a:rPr lang="en-US" dirty="0" smtClean="0"/>
              <a:t>A Spanish Province, </a:t>
            </a:r>
            <a:br>
              <a:rPr lang="en-US" dirty="0" smtClean="0"/>
            </a:br>
            <a:r>
              <a:rPr lang="en-US" dirty="0" smtClean="0"/>
              <a:t>1783-1798</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 What effects did Spanish rule have on the people of Mississippi? </a:t>
            </a:r>
          </a:p>
        </p:txBody>
      </p:sp>
      <p:sp>
        <p:nvSpPr>
          <p:cNvPr id="5" name="Slide Number Placeholder 4"/>
          <p:cNvSpPr>
            <a:spLocks noGrp="1"/>
          </p:cNvSpPr>
          <p:nvPr>
            <p:ph type="sldNum" sz="quarter" idx="12"/>
          </p:nvPr>
        </p:nvSpPr>
        <p:spPr>
          <a:xfrm>
            <a:off x="6553200" y="6530583"/>
            <a:ext cx="2133600" cy="365125"/>
          </a:xfrm>
        </p:spPr>
        <p:txBody>
          <a:bodyPr/>
          <a:lstStyle/>
          <a:p>
            <a:pPr algn="r"/>
            <a:fld id="{5B75B92E-C504-4F72-91D6-D83D77D1C380}" type="slidenum">
              <a:rPr lang="en-US" sz="1200" smtClean="0"/>
              <a:pPr algn="r"/>
              <a:t>33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4: A Spanish Province, </a:t>
            </a:r>
            <a:br>
              <a:rPr lang="en-US" dirty="0" smtClean="0"/>
            </a:br>
            <a:r>
              <a:rPr lang="en-US" dirty="0" smtClean="0"/>
              <a:t>1783-1798</a:t>
            </a:r>
            <a:endParaRPr lang="en-US" dirty="0"/>
          </a:p>
        </p:txBody>
      </p:sp>
      <p:sp>
        <p:nvSpPr>
          <p:cNvPr id="3" name="Content Placeholder 2"/>
          <p:cNvSpPr>
            <a:spLocks noGrp="1"/>
          </p:cNvSpPr>
          <p:nvPr>
            <p:ph idx="1"/>
          </p:nvPr>
        </p:nvSpPr>
        <p:spPr>
          <a:xfrm>
            <a:off x="685800" y="1524000"/>
            <a:ext cx="8229600" cy="4800600"/>
          </a:xfrm>
        </p:spPr>
        <p:txBody>
          <a:bodyPr>
            <a:normAutofit/>
          </a:bodyPr>
          <a:lstStyle/>
          <a:p>
            <a:r>
              <a:rPr lang="en-US" dirty="0" smtClean="0"/>
              <a:t>What terms do I need to know? </a:t>
            </a:r>
          </a:p>
          <a:p>
            <a:pPr lvl="1"/>
            <a:r>
              <a:rPr lang="en-US" dirty="0" smtClean="0"/>
              <a:t>militia</a:t>
            </a:r>
          </a:p>
          <a:p>
            <a:pPr lvl="1"/>
            <a:r>
              <a:rPr lang="en-US" dirty="0" smtClean="0"/>
              <a:t>Treaty of San Lorenzo</a:t>
            </a:r>
          </a:p>
          <a:p>
            <a:pPr lvl="1"/>
            <a:r>
              <a:rPr lang="en-US" dirty="0" smtClean="0"/>
              <a:t>right of deposit</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a:xfrm>
            <a:off x="6553200" y="6530583"/>
            <a:ext cx="2133600" cy="365125"/>
          </a:xfrm>
        </p:spPr>
        <p:txBody>
          <a:bodyPr/>
          <a:lstStyle/>
          <a:p>
            <a:pPr algn="r"/>
            <a:fld id="{5B75B92E-C504-4F72-91D6-D83D77D1C380}" type="slidenum">
              <a:rPr lang="en-US" sz="1200" smtClean="0"/>
              <a:pPr algn="r"/>
              <a:t>34</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1219201"/>
            <a:ext cx="8001000" cy="4495800"/>
          </a:xfrm>
        </p:spPr>
        <p:txBody>
          <a:bodyPr>
            <a:normAutofit/>
          </a:bodyPr>
          <a:lstStyle/>
          <a:p>
            <a:r>
              <a:rPr lang="en-US" dirty="0" smtClean="0"/>
              <a:t>The Natchez District experienced growth and prosperity under Spanish control.</a:t>
            </a:r>
          </a:p>
          <a:p>
            <a:r>
              <a:rPr lang="en-US" dirty="0" smtClean="0"/>
              <a:t>Spain was a Catholic nation, but Jews and Protestants were guaranteed religious freedom by the Spanish government.</a:t>
            </a:r>
          </a:p>
          <a:p>
            <a:r>
              <a:rPr lang="en-US" dirty="0" smtClean="0"/>
              <a:t>The majority of the Natchez District population spoke English rather than Spanish.</a:t>
            </a:r>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Introduction</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371601"/>
            <a:ext cx="8153400" cy="4572000"/>
          </a:xfrm>
        </p:spPr>
        <p:txBody>
          <a:bodyPr>
            <a:normAutofit/>
          </a:bodyPr>
          <a:lstStyle/>
          <a:p>
            <a:r>
              <a:rPr lang="en-US" dirty="0" smtClean="0"/>
              <a:t>Manuel </a:t>
            </a:r>
            <a:r>
              <a:rPr lang="en-US" dirty="0" err="1" smtClean="0"/>
              <a:t>Gayoso</a:t>
            </a:r>
            <a:r>
              <a:rPr lang="en-US" dirty="0" smtClean="0"/>
              <a:t> de </a:t>
            </a:r>
            <a:r>
              <a:rPr lang="en-US" dirty="0" err="1" smtClean="0"/>
              <a:t>Lemos</a:t>
            </a:r>
            <a:r>
              <a:rPr lang="en-US" dirty="0" smtClean="0"/>
              <a:t> was appointed governor of the Natchez District in 1789.</a:t>
            </a:r>
          </a:p>
          <a:p>
            <a:r>
              <a:rPr lang="en-US" dirty="0" err="1" smtClean="0"/>
              <a:t>Gayoso</a:t>
            </a:r>
            <a:r>
              <a:rPr lang="en-US" dirty="0" smtClean="0"/>
              <a:t> ruled wisely and had the respect and cooperation of its citizens.</a:t>
            </a:r>
          </a:p>
          <a:p>
            <a:r>
              <a:rPr lang="en-US" dirty="0" err="1" smtClean="0"/>
              <a:t>Gayoso</a:t>
            </a:r>
            <a:r>
              <a:rPr lang="en-US" dirty="0" smtClean="0"/>
              <a:t> became famous for parties and festivities held at his mansion.</a:t>
            </a:r>
          </a:p>
        </p:txBody>
      </p:sp>
      <p:sp>
        <p:nvSpPr>
          <p:cNvPr id="5" name="Title 4"/>
          <p:cNvSpPr>
            <a:spLocks noGrp="1"/>
          </p:cNvSpPr>
          <p:nvPr>
            <p:ph type="title"/>
          </p:nvPr>
        </p:nvSpPr>
        <p:spPr/>
        <p:txBody>
          <a:bodyPr>
            <a:normAutofit fontScale="90000"/>
          </a:bodyPr>
          <a:lstStyle/>
          <a:p>
            <a:r>
              <a:rPr lang="en-US" dirty="0" smtClean="0"/>
              <a:t>Governor Manuel </a:t>
            </a:r>
            <a:r>
              <a:rPr lang="en-US" dirty="0" err="1" smtClean="0"/>
              <a:t>Gayoso</a:t>
            </a:r>
            <a:r>
              <a:rPr lang="en-US" dirty="0" smtClean="0"/>
              <a:t> de </a:t>
            </a:r>
            <a:r>
              <a:rPr lang="en-US" dirty="0" err="1" smtClean="0"/>
              <a:t>Lemos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1"/>
            <a:ext cx="8305800" cy="4343400"/>
          </a:xfrm>
        </p:spPr>
        <p:txBody>
          <a:bodyPr>
            <a:normAutofit/>
          </a:bodyPr>
          <a:lstStyle/>
          <a:p>
            <a:r>
              <a:rPr lang="en-US" dirty="0" smtClean="0"/>
              <a:t>Fort Rosalie was falling apart when </a:t>
            </a:r>
            <a:r>
              <a:rPr lang="en-US" dirty="0" err="1" smtClean="0"/>
              <a:t>Gayoso</a:t>
            </a:r>
            <a:r>
              <a:rPr lang="en-US" dirty="0" smtClean="0"/>
              <a:t> came to Natchez.</a:t>
            </a:r>
          </a:p>
          <a:p>
            <a:r>
              <a:rPr lang="en-US" dirty="0" smtClean="0"/>
              <a:t>Instead of repairing Fort Rosalie, </a:t>
            </a:r>
            <a:r>
              <a:rPr lang="en-US" dirty="0" err="1" smtClean="0"/>
              <a:t>Gayoso</a:t>
            </a:r>
            <a:r>
              <a:rPr lang="en-US" dirty="0" smtClean="0"/>
              <a:t> decided to build several new forts.</a:t>
            </a:r>
          </a:p>
          <a:p>
            <a:r>
              <a:rPr lang="en-US" dirty="0" smtClean="0"/>
              <a:t>Fort Nogales was built in Vicksburg in 1795 and a fort on Chickasaw Bluffs was built the same year.</a:t>
            </a:r>
          </a:p>
        </p:txBody>
      </p:sp>
      <p:sp>
        <p:nvSpPr>
          <p:cNvPr id="5" name="Title 4"/>
          <p:cNvSpPr>
            <a:spLocks noGrp="1"/>
          </p:cNvSpPr>
          <p:nvPr>
            <p:ph type="title"/>
          </p:nvPr>
        </p:nvSpPr>
        <p:spPr>
          <a:xfrm>
            <a:off x="381000" y="0"/>
            <a:ext cx="8229600" cy="1143000"/>
          </a:xfrm>
        </p:spPr>
        <p:txBody>
          <a:bodyPr>
            <a:normAutofit/>
          </a:bodyPr>
          <a:lstStyle/>
          <a:p>
            <a:r>
              <a:rPr lang="en-US" dirty="0" smtClean="0"/>
              <a:t>Spanish Forts</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95400"/>
            <a:ext cx="8229600" cy="4525963"/>
          </a:xfrm>
        </p:spPr>
        <p:txBody>
          <a:bodyPr>
            <a:normAutofit/>
          </a:bodyPr>
          <a:lstStyle/>
          <a:p>
            <a:r>
              <a:rPr lang="en-US" dirty="0" smtClean="0"/>
              <a:t>Population growth in the Natchez District kept up with economic development.</a:t>
            </a:r>
          </a:p>
          <a:p>
            <a:r>
              <a:rPr lang="en-US" dirty="0" smtClean="0"/>
              <a:t>As cotton culture increased, the Spanish encouraged settlers to bring their slaves to the Natchez District; additional land grants were given to slave owners.</a:t>
            </a:r>
          </a:p>
        </p:txBody>
      </p:sp>
      <p:sp>
        <p:nvSpPr>
          <p:cNvPr id="5" name="Title 4"/>
          <p:cNvSpPr>
            <a:spLocks noGrp="1"/>
          </p:cNvSpPr>
          <p:nvPr>
            <p:ph type="title"/>
          </p:nvPr>
        </p:nvSpPr>
        <p:spPr>
          <a:xfrm>
            <a:off x="457200" y="0"/>
            <a:ext cx="8229600" cy="1143000"/>
          </a:xfrm>
        </p:spPr>
        <p:txBody>
          <a:bodyPr>
            <a:normAutofit/>
          </a:bodyPr>
          <a:lstStyle/>
          <a:p>
            <a:r>
              <a:rPr lang="en-US" dirty="0" smtClean="0"/>
              <a:t>Population Increase</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295401"/>
            <a:ext cx="8305800" cy="4495800"/>
          </a:xfrm>
        </p:spPr>
        <p:txBody>
          <a:bodyPr>
            <a:normAutofit/>
          </a:bodyPr>
          <a:lstStyle/>
          <a:p>
            <a:r>
              <a:rPr lang="en-US" dirty="0" smtClean="0"/>
              <a:t>Rumors of a slave revolt spread throughout the Natchez District in 1795.</a:t>
            </a:r>
          </a:p>
          <a:p>
            <a:r>
              <a:rPr lang="en-US" dirty="0" smtClean="0"/>
              <a:t>The supposed revolt slave leaders were arrested and killed.</a:t>
            </a:r>
          </a:p>
          <a:p>
            <a:r>
              <a:rPr lang="en-US" dirty="0" smtClean="0"/>
              <a:t>Rumors of the specific slave revolt were ended, but several rumors continued throughout the period of slavery, keeping the Southern whites fearful.</a:t>
            </a:r>
          </a:p>
        </p:txBody>
      </p:sp>
      <p:sp>
        <p:nvSpPr>
          <p:cNvPr id="5" name="Title 4"/>
          <p:cNvSpPr>
            <a:spLocks noGrp="1"/>
          </p:cNvSpPr>
          <p:nvPr>
            <p:ph type="title"/>
          </p:nvPr>
        </p:nvSpPr>
        <p:spPr>
          <a:xfrm>
            <a:off x="457200" y="0"/>
            <a:ext cx="8229600" cy="1143000"/>
          </a:xfrm>
        </p:spPr>
        <p:txBody>
          <a:bodyPr>
            <a:normAutofit/>
          </a:bodyPr>
          <a:lstStyle/>
          <a:p>
            <a:r>
              <a:rPr lang="en-US" dirty="0" smtClean="0"/>
              <a:t>Slave Revolt in 1795</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Section 1: Spanish Exploration</a:t>
            </a:r>
            <a:endParaRPr lang="en-US" dirty="0"/>
          </a:p>
        </p:txBody>
      </p:sp>
      <p:sp>
        <p:nvSpPr>
          <p:cNvPr id="3" name="Content Placeholder 2"/>
          <p:cNvSpPr>
            <a:spLocks noGrp="1"/>
          </p:cNvSpPr>
          <p:nvPr>
            <p:ph idx="1"/>
          </p:nvPr>
        </p:nvSpPr>
        <p:spPr/>
        <p:txBody>
          <a:bodyPr/>
          <a:lstStyle/>
          <a:p>
            <a:r>
              <a:rPr lang="en-US" dirty="0" smtClean="0"/>
              <a:t>What terms do I need to know? </a:t>
            </a:r>
          </a:p>
          <a:p>
            <a:pPr lvl="1"/>
            <a:r>
              <a:rPr lang="en-US" dirty="0" smtClean="0"/>
              <a:t>cartography</a:t>
            </a:r>
          </a:p>
          <a:p>
            <a:pPr lvl="1"/>
            <a:r>
              <a:rPr lang="en-US" dirty="0" smtClean="0"/>
              <a:t>expedition</a:t>
            </a:r>
          </a:p>
          <a:p>
            <a:pPr lvl="1"/>
            <a:r>
              <a:rPr lang="en-US" dirty="0" smtClean="0"/>
              <a:t>colony</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z="1200" smtClean="0"/>
              <a:pPr algn="r"/>
              <a:t>4</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38200"/>
          </a:xfrm>
        </p:spPr>
        <p:txBody>
          <a:bodyPr>
            <a:normAutofit/>
          </a:bodyPr>
          <a:lstStyle/>
          <a:p>
            <a:r>
              <a:rPr lang="en-US" dirty="0" smtClean="0"/>
              <a:t>America Acquires Mississippi</a:t>
            </a:r>
            <a:endParaRPr lang="en-US" dirty="0"/>
          </a:p>
        </p:txBody>
      </p:sp>
      <p:sp>
        <p:nvSpPr>
          <p:cNvPr id="6" name="Content Placeholder 5"/>
          <p:cNvSpPr>
            <a:spLocks noGrp="1"/>
          </p:cNvSpPr>
          <p:nvPr>
            <p:ph idx="1"/>
          </p:nvPr>
        </p:nvSpPr>
        <p:spPr>
          <a:xfrm>
            <a:off x="152400" y="685800"/>
            <a:ext cx="8458200" cy="5791200"/>
          </a:xfrm>
        </p:spPr>
        <p:txBody>
          <a:bodyPr>
            <a:normAutofit fontScale="85000" lnSpcReduction="10000"/>
          </a:bodyPr>
          <a:lstStyle/>
          <a:p>
            <a:r>
              <a:rPr lang="en-US" dirty="0" smtClean="0"/>
              <a:t>In 1795, the Spanish gave up their claim to land north of the 31° parallel.</a:t>
            </a:r>
          </a:p>
          <a:p>
            <a:r>
              <a:rPr lang="en-US" dirty="0" smtClean="0"/>
              <a:t>Under the Treaty of San Lorenzo in 1795, Americans were given free navigation of the Mississippi River, and they were given the right of deposit in New Orleans.</a:t>
            </a:r>
          </a:p>
          <a:p>
            <a:r>
              <a:rPr lang="en-US" dirty="0" smtClean="0"/>
              <a:t>Spain also promised to help keep Native Americans from attacking the American settlements along the Spanish Florida border.</a:t>
            </a:r>
          </a:p>
          <a:p>
            <a:r>
              <a:rPr lang="en-US" dirty="0" smtClean="0"/>
              <a:t>Spanish authorities did not want to leave Natchez but had no reason to stay; Mississippi became an American possession.</a:t>
            </a:r>
          </a:p>
          <a:p>
            <a:r>
              <a:rPr lang="en-US" dirty="0" smtClean="0"/>
              <a:t>From 1798 to 1861, Mississippi became the leading cotton-producing state in America (Heartland of the Cotton Kingdom).</a:t>
            </a:r>
          </a:p>
        </p:txBody>
      </p:sp>
      <p:sp>
        <p:nvSpPr>
          <p:cNvPr id="7" name="Slide Number Placeholder 6"/>
          <p:cNvSpPr>
            <a:spLocks noGrp="1"/>
          </p:cNvSpPr>
          <p:nvPr>
            <p:ph type="sldNum" sz="quarter" idx="12"/>
          </p:nvPr>
        </p:nvSpPr>
        <p:spPr/>
        <p:txBody>
          <a:bodyPr/>
          <a:lstStyle/>
          <a:p>
            <a:pPr algn="r"/>
            <a:fld id="{5B75B92E-C504-4F72-91D6-D83D77D1C380}" type="slidenum">
              <a:rPr lang="en-US" smtClean="0"/>
              <a:pPr algn="r"/>
              <a:t>40</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553200" y="5911334"/>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5" name="TextBox 4"/>
          <p:cNvSpPr txBox="1"/>
          <p:nvPr/>
        </p:nvSpPr>
        <p:spPr>
          <a:xfrm>
            <a:off x="533400" y="4267200"/>
            <a:ext cx="7924800" cy="923330"/>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a:t>
            </a:r>
            <a:r>
              <a:rPr lang="en-US" sz="1200" dirty="0" err="1" smtClean="0">
                <a:solidFill>
                  <a:schemeClr val="bg1"/>
                </a:solidFill>
              </a:rPr>
              <a:t>allstarecho</a:t>
            </a:r>
            <a:r>
              <a:rPr lang="en-US" sz="1200" dirty="0" smtClean="0">
                <a:solidFill>
                  <a:schemeClr val="bg1"/>
                </a:solidFill>
              </a:rPr>
              <a:t> on Wikimedia Commons; Slide 2, 18, 19, 32: Public Domain Wikimedia Commons; Image Credits slide: Eskimo.the on Wikimedia Commons</a:t>
            </a:r>
            <a:endParaRPr lang="en-US" sz="1200" dirty="0">
              <a:solidFill>
                <a:schemeClr val="bg1"/>
              </a:solidFill>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Emmett\Local Settings\Temporary Internet Files\Content.IE5\VJSO3138\MC900189434[1].jpg"/>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bwMode="auto">
          <a:xfrm>
            <a:off x="5029200" y="1295400"/>
            <a:ext cx="3124200" cy="1959476"/>
          </a:xfrm>
          <a:prstGeom prst="rect">
            <a:avLst/>
          </a:prstGeom>
          <a:noFill/>
        </p:spPr>
      </p:pic>
      <p:sp>
        <p:nvSpPr>
          <p:cNvPr id="6" name="Content Placeholder 5"/>
          <p:cNvSpPr>
            <a:spLocks noGrp="1"/>
          </p:cNvSpPr>
          <p:nvPr>
            <p:ph sz="half" idx="1"/>
          </p:nvPr>
        </p:nvSpPr>
        <p:spPr>
          <a:xfrm>
            <a:off x="152400" y="990600"/>
            <a:ext cx="4419600" cy="5334000"/>
          </a:xfrm>
        </p:spPr>
        <p:txBody>
          <a:bodyPr>
            <a:normAutofit lnSpcReduction="10000"/>
          </a:bodyPr>
          <a:lstStyle/>
          <a:p>
            <a:r>
              <a:rPr lang="en-US" dirty="0" smtClean="0"/>
              <a:t>Christopher Columbus studied geography and cartography at a school in Portugal.</a:t>
            </a:r>
          </a:p>
          <a:p>
            <a:r>
              <a:rPr lang="en-US" dirty="0" smtClean="0"/>
              <a:t>The king of Spain sent Christopher Columbus on a voyage in 1492, with three ships, crewmen, and supplies.</a:t>
            </a:r>
          </a:p>
          <a:p>
            <a:r>
              <a:rPr lang="en-US" dirty="0" smtClean="0"/>
              <a:t>The 1492 voyage led to the settlement of the “New World.”</a:t>
            </a:r>
          </a:p>
          <a:p>
            <a:endParaRPr lang="en-US" dirty="0" smtClean="0"/>
          </a:p>
          <a:p>
            <a:endParaRPr lang="en-US" dirty="0" smtClean="0"/>
          </a:p>
          <a:p>
            <a:endParaRPr lang="en-US" dirty="0" smtClean="0"/>
          </a:p>
          <a:p>
            <a:endParaRPr lang="en-US" dirty="0"/>
          </a:p>
        </p:txBody>
      </p:sp>
      <p:sp>
        <p:nvSpPr>
          <p:cNvPr id="5" name="Title 4"/>
          <p:cNvSpPr>
            <a:spLocks noGrp="1"/>
          </p:cNvSpPr>
          <p:nvPr>
            <p:ph type="title"/>
          </p:nvPr>
        </p:nvSpPr>
        <p:spPr>
          <a:xfrm>
            <a:off x="457200" y="0"/>
            <a:ext cx="8229600" cy="1143000"/>
          </a:xfrm>
        </p:spPr>
        <p:txBody>
          <a:bodyPr>
            <a:normAutofit/>
          </a:bodyPr>
          <a:lstStyle/>
          <a:p>
            <a:r>
              <a:rPr lang="en-US" dirty="0" smtClean="0"/>
              <a:t>Introduction</a:t>
            </a:r>
            <a:endParaRPr lang="en-US" dirty="0"/>
          </a:p>
        </p:txBody>
      </p:sp>
      <p:sp>
        <p:nvSpPr>
          <p:cNvPr id="9" name="TextBox 8"/>
          <p:cNvSpPr txBox="1"/>
          <p:nvPr/>
        </p:nvSpPr>
        <p:spPr>
          <a:xfrm>
            <a:off x="6781800" y="2667000"/>
            <a:ext cx="3200400" cy="307777"/>
          </a:xfrm>
          <a:prstGeom prst="rect">
            <a:avLst/>
          </a:prstGeom>
          <a:noFill/>
        </p:spPr>
        <p:txBody>
          <a:bodyPr wrap="square" rtlCol="0">
            <a:spAutoFit/>
          </a:bodyPr>
          <a:lstStyle/>
          <a:p>
            <a:r>
              <a:rPr lang="en-US" sz="1400" b="1" dirty="0" smtClean="0"/>
              <a:t>Portugal</a:t>
            </a:r>
            <a:endParaRPr lang="en-US" sz="1400" b="1" dirty="0"/>
          </a:p>
        </p:txBody>
      </p:sp>
      <p:pic>
        <p:nvPicPr>
          <p:cNvPr id="2050" name="Picture 2" descr="C:\Documents and Settings\Emmett\Local Settings\Temporary Internet Files\Content.IE5\VJSO3138\MC90018944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638800" y="3352800"/>
            <a:ext cx="3158836" cy="1981200"/>
          </a:xfrm>
          <a:prstGeom prst="rect">
            <a:avLst/>
          </a:prstGeom>
          <a:noFill/>
        </p:spPr>
      </p:pic>
      <p:sp>
        <p:nvSpPr>
          <p:cNvPr id="8" name="TextBox 7"/>
          <p:cNvSpPr txBox="1"/>
          <p:nvPr/>
        </p:nvSpPr>
        <p:spPr>
          <a:xfrm>
            <a:off x="7391400" y="4876800"/>
            <a:ext cx="1600200" cy="307777"/>
          </a:xfrm>
          <a:prstGeom prst="rect">
            <a:avLst/>
          </a:prstGeom>
          <a:noFill/>
        </p:spPr>
        <p:txBody>
          <a:bodyPr wrap="square" rtlCol="0">
            <a:spAutoFit/>
          </a:bodyPr>
          <a:lstStyle/>
          <a:p>
            <a:r>
              <a:rPr lang="en-US" sz="1400" b="1" dirty="0" smtClean="0"/>
              <a:t>Spain</a:t>
            </a:r>
            <a:endParaRPr lang="en-US" sz="1400" b="1" dirty="0"/>
          </a:p>
        </p:txBody>
      </p:sp>
      <p:sp>
        <p:nvSpPr>
          <p:cNvPr id="11" name="TextBox 10"/>
          <p:cNvSpPr txBox="1"/>
          <p:nvPr/>
        </p:nvSpPr>
        <p:spPr>
          <a:xfrm>
            <a:off x="4572000" y="5867400"/>
            <a:ext cx="3733800" cy="381000"/>
          </a:xfrm>
          <a:prstGeom prst="rect">
            <a:avLst/>
          </a:prstGeom>
          <a:noFill/>
        </p:spPr>
        <p:txBody>
          <a:bodyPr wrap="square" rtlCol="0">
            <a:spAutoFit/>
          </a:bodyPr>
          <a:lstStyle/>
          <a:p>
            <a:r>
              <a:rPr lang="en-US" dirty="0" smtClean="0">
                <a:hlinkClick r:id="rId5"/>
              </a:rPr>
              <a:t>Click for larger map. </a:t>
            </a:r>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0-#ppt_w/2"/>
                                          </p:val>
                                        </p:tav>
                                        <p:tav tm="100000">
                                          <p:val>
                                            <p:strVal val="#ppt_x"/>
                                          </p:val>
                                        </p:tav>
                                      </p:tavLst>
                                    </p:anim>
                                    <p:anim calcmode="lin" valueType="num">
                                      <p:cBhvr additive="base">
                                        <p:cTn id="20"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Hernando de Soto’s Expedition</a:t>
            </a:r>
            <a:endParaRPr lang="en-US" dirty="0"/>
          </a:p>
        </p:txBody>
      </p:sp>
      <p:sp>
        <p:nvSpPr>
          <p:cNvPr id="6" name="Content Placeholder 5"/>
          <p:cNvSpPr>
            <a:spLocks noGrp="1"/>
          </p:cNvSpPr>
          <p:nvPr>
            <p:ph idx="1"/>
          </p:nvPr>
        </p:nvSpPr>
        <p:spPr>
          <a:xfrm>
            <a:off x="457200" y="1219200"/>
            <a:ext cx="8229600" cy="4906963"/>
          </a:xfrm>
        </p:spPr>
        <p:txBody>
          <a:bodyPr>
            <a:normAutofit fontScale="85000" lnSpcReduction="10000"/>
          </a:bodyPr>
          <a:lstStyle/>
          <a:p>
            <a:r>
              <a:rPr lang="en-US" dirty="0" smtClean="0"/>
              <a:t>Shortly after the discovery of the New World, an expedition led by Hernando de Soto came across Mississippi land.</a:t>
            </a:r>
          </a:p>
          <a:p>
            <a:r>
              <a:rPr lang="en-US" dirty="0" smtClean="0"/>
              <a:t>The expedition began what is called the European period, or colonial period, of American history.</a:t>
            </a:r>
          </a:p>
          <a:p>
            <a:r>
              <a:rPr lang="en-US" dirty="0" smtClean="0"/>
              <a:t>Spain, France, and England fought for control of the New World for two hundred years.</a:t>
            </a:r>
          </a:p>
          <a:p>
            <a:r>
              <a:rPr lang="en-US" dirty="0" smtClean="0"/>
              <a:t>Hernando de Soto dreamed of finding riches and being wealthy; he ventured through several states, including Mississippi, on his quest.</a:t>
            </a:r>
          </a:p>
          <a:p>
            <a:r>
              <a:rPr lang="en-US" dirty="0" smtClean="0"/>
              <a:t>Hernando de Soto died along the great river and was buried there.</a:t>
            </a:r>
          </a:p>
          <a:p>
            <a:pPr>
              <a:buNone/>
            </a:pPr>
            <a:endParaRPr lang="en-US" dirty="0" smtClean="0"/>
          </a:p>
          <a:p>
            <a:endParaRPr lang="en-US" dirty="0" smtClean="0"/>
          </a:p>
          <a:p>
            <a:endParaRPr lang="en-US" dirty="0"/>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6</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fontScale="90000"/>
          </a:bodyPr>
          <a:lstStyle/>
          <a:p>
            <a:r>
              <a:rPr lang="en-US" dirty="0" smtClean="0"/>
              <a:t>The Beginning of European Rivalries</a:t>
            </a:r>
            <a:endParaRPr lang="en-US" dirty="0"/>
          </a:p>
        </p:txBody>
      </p:sp>
      <p:sp>
        <p:nvSpPr>
          <p:cNvPr id="6" name="Content Placeholder 5"/>
          <p:cNvSpPr>
            <a:spLocks noGrp="1"/>
          </p:cNvSpPr>
          <p:nvPr>
            <p:ph idx="1"/>
          </p:nvPr>
        </p:nvSpPr>
        <p:spPr>
          <a:xfrm>
            <a:off x="457200" y="1371600"/>
            <a:ext cx="8229600" cy="4525963"/>
          </a:xfrm>
        </p:spPr>
        <p:txBody>
          <a:bodyPr>
            <a:normAutofit fontScale="92500" lnSpcReduction="20000"/>
          </a:bodyPr>
          <a:lstStyle/>
          <a:p>
            <a:r>
              <a:rPr lang="en-US" dirty="0" smtClean="0"/>
              <a:t>Europeans realized that trade and commerce with the colonies would be more profitable than looking for treasure in the New World.</a:t>
            </a:r>
          </a:p>
          <a:p>
            <a:r>
              <a:rPr lang="en-US" dirty="0" smtClean="0"/>
              <a:t>France, Spain, and England began to establish colonies in the New World.</a:t>
            </a:r>
          </a:p>
          <a:p>
            <a:r>
              <a:rPr lang="en-US" dirty="0" smtClean="0"/>
              <a:t>Inland settlements, as opposed to along the fringes or along the coastline, caused rivalry among colonies.</a:t>
            </a:r>
          </a:p>
          <a:p>
            <a:r>
              <a:rPr lang="en-US" dirty="0" smtClean="0"/>
              <a:t>Rivalries eventually led to the removal of the European powers and the creation of the United States.</a:t>
            </a:r>
          </a:p>
        </p:txBody>
      </p:sp>
      <p:sp>
        <p:nvSpPr>
          <p:cNvPr id="7" name="Slide Number Placeholder 4"/>
          <p:cNvSpPr>
            <a:spLocks noGrp="1"/>
          </p:cNvSpPr>
          <p:nvPr>
            <p:ph type="sldNum" sz="quarter" idx="12"/>
          </p:nvPr>
        </p:nvSpPr>
        <p:spPr>
          <a:xfrm>
            <a:off x="6553200" y="6492875"/>
            <a:ext cx="2133600" cy="365125"/>
          </a:xfrm>
        </p:spPr>
        <p:txBody>
          <a:bodyPr/>
          <a:lstStyle/>
          <a:p>
            <a:pPr algn="r"/>
            <a:fld id="{5B75B92E-C504-4F72-91D6-D83D77D1C380}" type="slidenum">
              <a:rPr lang="en-US" sz="1200" smtClean="0"/>
              <a:pPr algn="r"/>
              <a:t>7</a:t>
            </a:fld>
            <a:endParaRPr lang="en-US" sz="1200"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2: </a:t>
            </a:r>
            <a:r>
              <a:rPr lang="en-US" dirty="0" smtClean="0"/>
              <a:t>French Exploration and the Louisiana Province, 1673-1763</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221163"/>
          </a:xfrm>
        </p:spPr>
        <p:txBody>
          <a:bodyPr/>
          <a:lstStyle/>
          <a:p>
            <a:r>
              <a:rPr lang="en-US" dirty="0" smtClean="0"/>
              <a:t>Essential Question: How did France play a part in the settlement of Mississippi?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8</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2: French Exploration and the Louisiana Province, 1673-1763</a:t>
            </a:r>
            <a:endParaRPr lang="en-US" dirty="0"/>
          </a:p>
        </p:txBody>
      </p:sp>
      <p:sp>
        <p:nvSpPr>
          <p:cNvPr id="3" name="Content Placeholder 2"/>
          <p:cNvSpPr>
            <a:spLocks noGrp="1"/>
          </p:cNvSpPr>
          <p:nvPr>
            <p:ph idx="1"/>
          </p:nvPr>
        </p:nvSpPr>
        <p:spPr>
          <a:xfrm>
            <a:off x="685800" y="1524000"/>
            <a:ext cx="6400800" cy="3505200"/>
          </a:xfrm>
        </p:spPr>
        <p:txBody>
          <a:bodyPr>
            <a:normAutofit/>
          </a:bodyPr>
          <a:lstStyle/>
          <a:p>
            <a:r>
              <a:rPr lang="en-US" dirty="0" smtClean="0"/>
              <a:t>What terms do I need to know? </a:t>
            </a:r>
          </a:p>
          <a:p>
            <a:pPr lvl="1"/>
            <a:r>
              <a:rPr lang="en-US" dirty="0" err="1" smtClean="0"/>
              <a:t>casquette</a:t>
            </a:r>
            <a:r>
              <a:rPr lang="en-US" dirty="0" smtClean="0"/>
              <a:t> girl</a:t>
            </a:r>
          </a:p>
          <a:p>
            <a:pPr lvl="1"/>
            <a:r>
              <a:rPr lang="en-US" dirty="0" smtClean="0"/>
              <a:t>Code Noir</a:t>
            </a:r>
          </a:p>
          <a:p>
            <a:pPr lvl="1"/>
            <a:r>
              <a:rPr lang="en-US" dirty="0" smtClean="0"/>
              <a:t>Treaty of Paris of 1763</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pPr algn="r"/>
            <a:fld id="{5B75B92E-C504-4F72-91D6-D83D77D1C380}" type="slidenum">
              <a:rPr lang="en-US" smtClean="0"/>
              <a:pPr algn="r"/>
              <a:t>9</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5274</TotalTime>
  <Words>2403</Words>
  <Application>Microsoft Macintosh PowerPoint</Application>
  <PresentationFormat>On-screen Show (4:3)</PresentationFormat>
  <Paragraphs>298</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Section 1: Spanish Exploration</vt:lpstr>
      <vt:lpstr>Section 1: Spanish Exploration</vt:lpstr>
      <vt:lpstr>Introduction</vt:lpstr>
      <vt:lpstr>Hernando de Soto’s Expedition</vt:lpstr>
      <vt:lpstr>The Beginning of European Rivalries</vt:lpstr>
      <vt:lpstr>Section 2: French Exploration and the Louisiana Province, 1673-1763</vt:lpstr>
      <vt:lpstr>Section 2: French Exploration and the Louisiana Province, 1673-1763</vt:lpstr>
      <vt:lpstr>Introduction</vt:lpstr>
      <vt:lpstr>La Salle’s Expedition</vt:lpstr>
      <vt:lpstr>The Significance of the  Mississippi River</vt:lpstr>
      <vt:lpstr>The Establishment of Fort Maurepas on Biloxi Bay</vt:lpstr>
      <vt:lpstr>Bienville Appointed Governor</vt:lpstr>
      <vt:lpstr>The Casquette Girls</vt:lpstr>
      <vt:lpstr>Fort Rosalie</vt:lpstr>
      <vt:lpstr>The Development of the French Natchez District</vt:lpstr>
      <vt:lpstr>PowerPoint Presentation</vt:lpstr>
      <vt:lpstr>The Code Noir</vt:lpstr>
      <vt:lpstr>The Removal of the French from the Mississippi Valley</vt:lpstr>
      <vt:lpstr>Section 3: Under British Rule, 1763-1783</vt:lpstr>
      <vt:lpstr>Section 3: Under British Rule, 1763-1783</vt:lpstr>
      <vt:lpstr>Introduction</vt:lpstr>
      <vt:lpstr>British West Florida</vt:lpstr>
      <vt:lpstr>British Indian Policy</vt:lpstr>
      <vt:lpstr>Development of the British Natchez District</vt:lpstr>
      <vt:lpstr>Natchez during the American Revolution</vt:lpstr>
      <vt:lpstr>Natchez during the American Revolution: The Willing Expedition</vt:lpstr>
      <vt:lpstr>Natchez during the American Revolution: Spain Declares War on England</vt:lpstr>
      <vt:lpstr>Natchez during the American Revolution: Natchez Revolt</vt:lpstr>
      <vt:lpstr>Natchez during the American Revolution: Treaty of Paris of 1783</vt:lpstr>
      <vt:lpstr>PowerPoint Presentation</vt:lpstr>
      <vt:lpstr>Section 4: A Spanish Province,  1783-1798</vt:lpstr>
      <vt:lpstr>Section 4: A Spanish Province,  1783-1798</vt:lpstr>
      <vt:lpstr>Introduction</vt:lpstr>
      <vt:lpstr>Governor Manuel Gayoso de Lemos</vt:lpstr>
      <vt:lpstr>Spanish Forts</vt:lpstr>
      <vt:lpstr>Population Increase</vt:lpstr>
      <vt:lpstr>Slave Revolt in 1795</vt:lpstr>
      <vt:lpstr>America Acquires Mississippi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Place Called Mississippi</dc:title>
  <dc:subject>©2013 Clairmont Press</dc:subject>
  <dc:creator>Emmett R. Mullins, Ed.D.</dc:creator>
  <dc:description>Study presentation to accompany student textbook.</dc:description>
  <cp:lastModifiedBy>Marion Lankford</cp:lastModifiedBy>
  <cp:revision>613</cp:revision>
  <dcterms:created xsi:type="dcterms:W3CDTF">2010-06-02T19:20:05Z</dcterms:created>
  <dcterms:modified xsi:type="dcterms:W3CDTF">2012-09-13T14:25:28Z</dcterms:modified>
</cp:coreProperties>
</file>