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46"/>
  </p:notesMasterIdLst>
  <p:handoutMasterIdLst>
    <p:handoutMasterId r:id="rId47"/>
  </p:handoutMasterIdLst>
  <p:sldIdLst>
    <p:sldId id="259" r:id="rId2"/>
    <p:sldId id="260" r:id="rId3"/>
    <p:sldId id="258" r:id="rId4"/>
    <p:sldId id="268" r:id="rId5"/>
    <p:sldId id="265" r:id="rId6"/>
    <p:sldId id="322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270" r:id="rId17"/>
    <p:sldId id="276" r:id="rId18"/>
    <p:sldId id="359" r:id="rId19"/>
    <p:sldId id="323" r:id="rId20"/>
    <p:sldId id="368" r:id="rId21"/>
    <p:sldId id="357" r:id="rId22"/>
    <p:sldId id="369" r:id="rId23"/>
    <p:sldId id="275" r:id="rId24"/>
    <p:sldId id="370" r:id="rId25"/>
    <p:sldId id="306" r:id="rId26"/>
    <p:sldId id="307" r:id="rId27"/>
    <p:sldId id="326" r:id="rId28"/>
    <p:sldId id="308" r:id="rId29"/>
    <p:sldId id="327" r:id="rId30"/>
    <p:sldId id="328" r:id="rId31"/>
    <p:sldId id="329" r:id="rId32"/>
    <p:sldId id="330" r:id="rId33"/>
    <p:sldId id="331" r:id="rId34"/>
    <p:sldId id="361" r:id="rId35"/>
    <p:sldId id="360" r:id="rId36"/>
    <p:sldId id="362" r:id="rId37"/>
    <p:sldId id="363" r:id="rId38"/>
    <p:sldId id="364" r:id="rId39"/>
    <p:sldId id="321" r:id="rId40"/>
    <p:sldId id="318" r:id="rId41"/>
    <p:sldId id="365" r:id="rId42"/>
    <p:sldId id="366" r:id="rId43"/>
    <p:sldId id="367" r:id="rId44"/>
    <p:sldId id="31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89068" autoAdjust="0"/>
  </p:normalViewPr>
  <p:slideViewPr>
    <p:cSldViewPr>
      <p:cViewPr>
        <p:scale>
          <a:sx n="82" d="100"/>
          <a:sy n="82" d="100"/>
        </p:scale>
        <p:origin x="-3144" y="-1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10/11/12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3881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10/11/12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9223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10/11/12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10/11/12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/>
            <a:fld id="{5B75B92E-C504-4F72-91D6-D83D77D1C380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 descr="Mississippi State Flag wavin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6477000"/>
            <a:ext cx="553301" cy="3319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10/11/12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1" name="Picture 10" descr="Mississippi State Flag wavin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6477000"/>
            <a:ext cx="553301" cy="3319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10/11/12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2" name="Picture 11" descr="Mississippi State Flag waving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72400" y="6477000"/>
            <a:ext cx="553301" cy="3319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10/11/12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10/11/12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553200"/>
            <a:ext cx="9144000" cy="685800"/>
          </a:xfrm>
          <a:prstGeom prst="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slide" Target="slide3.xml"/><Relationship Id="rId5" Type="http://schemas.openxmlformats.org/officeDocument/2006/relationships/slide" Target="slide16.xml"/><Relationship Id="rId6" Type="http://schemas.openxmlformats.org/officeDocument/2006/relationships/slide" Target="slide25.xml"/><Relationship Id="rId7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slide" Target="slide2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4196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Chapter 2: Native Mississippians</a:t>
            </a:r>
          </a:p>
          <a:p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STUDY PRESENTATION</a:t>
            </a:r>
            <a:endParaRPr lang="en-US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75817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</a:t>
            </a:r>
            <a:r>
              <a:rPr lang="en-US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2013 </a:t>
            </a:r>
            <a:r>
              <a:rPr lang="en-US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Clairmont Press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1752600"/>
            <a:ext cx="7921438" cy="12281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>
                <a:gd name="adj1" fmla="val 20000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A Place Called Mississippi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8305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All Mississippi Indians had some sort of religion and believed in an after life. </a:t>
            </a:r>
          </a:p>
          <a:p>
            <a:r>
              <a:rPr lang="en-US" dirty="0" smtClean="0"/>
              <a:t>The spirits they believed in were closely related to their environment. </a:t>
            </a:r>
          </a:p>
          <a:p>
            <a:r>
              <a:rPr lang="en-US" dirty="0" smtClean="0"/>
              <a:t>Most of their ceremonies were performed to appease the unfriendly spirits.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515587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0010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This ritual was conducted in late August in hopes of a bountiful harvest. </a:t>
            </a:r>
          </a:p>
          <a:p>
            <a:r>
              <a:rPr lang="en-US" dirty="0" smtClean="0"/>
              <a:t>It is believed this ceremony marked the beginning of a new year and that family feuds were settled during this period.</a:t>
            </a:r>
          </a:p>
          <a:p>
            <a:r>
              <a:rPr lang="en-US" dirty="0" smtClean="0"/>
              <a:t>It often attracted such large numbers of people that temporary shelters had to be made to house everyone.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Religion: Green Corn Ceremony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168977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4678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Traditions varied greatly among tribes. </a:t>
            </a:r>
          </a:p>
          <a:p>
            <a:r>
              <a:rPr lang="en-US" dirty="0" smtClean="0"/>
              <a:t>Natchez required human sacrifice at the death of a chief.</a:t>
            </a:r>
          </a:p>
          <a:p>
            <a:r>
              <a:rPr lang="en-US" dirty="0" smtClean="0"/>
              <a:t>Chickasaw buried the dead with their most favorite possessions under the floor of their cabin.</a:t>
            </a:r>
          </a:p>
          <a:p>
            <a:r>
              <a:rPr lang="en-US" dirty="0" smtClean="0"/>
              <a:t>Other tribes used different methods.</a:t>
            </a:r>
            <a:endParaRPr lang="en-US" dirty="0"/>
          </a:p>
        </p:txBody>
      </p:sp>
      <p:pic>
        <p:nvPicPr>
          <p:cNvPr id="6" name="Content Placeholder 5" descr="Anna_Site_22AD500_HRoe_20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76400"/>
            <a:ext cx="4038600" cy="2528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Religion: Burial Traditions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4419600"/>
            <a:ext cx="3429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Anna Site is located in Adams County. Construction began on the mounds around 1200.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1695487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672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Sporting events were highly developed. </a:t>
            </a:r>
          </a:p>
          <a:p>
            <a:r>
              <a:rPr lang="en-US" dirty="0" smtClean="0"/>
              <a:t>Stickball was a very popular sport and had nearly 300 players on each side. Thousands of people would gather to watch. </a:t>
            </a:r>
          </a:p>
          <a:p>
            <a:r>
              <a:rPr lang="en-US" dirty="0" smtClean="0"/>
              <a:t>Stick ball was often called “the little brother to war.”</a:t>
            </a:r>
          </a:p>
          <a:p>
            <a:r>
              <a:rPr lang="en-US" dirty="0" smtClean="0"/>
              <a:t>Women played a less-violent version of the game.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 descr="ball play of the Choctaw Catli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52600"/>
            <a:ext cx="4038600" cy="2026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Recreation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40386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Ball Play of the Choctaws-Ball Up </a:t>
            </a:r>
            <a:r>
              <a:rPr lang="en-US" sz="1200" dirty="0" smtClean="0"/>
              <a:t>from an oil painting by George Catlin.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206222070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Tribal Government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Most tribes had some sort of local government.</a:t>
            </a:r>
          </a:p>
          <a:p>
            <a:r>
              <a:rPr lang="en-US" dirty="0" smtClean="0"/>
              <a:t>Mingos ruled with advice from tribal elders. </a:t>
            </a:r>
          </a:p>
          <a:p>
            <a:r>
              <a:rPr lang="en-US" dirty="0" smtClean="0"/>
              <a:t>In a case of murder, the victim’s family had the right of vengeance. If the murderer escaped, their brother or close relative would be killed in their place.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14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1443487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343400" cy="4754563"/>
          </a:xfrm>
        </p:spPr>
        <p:txBody>
          <a:bodyPr/>
          <a:lstStyle/>
          <a:p>
            <a:r>
              <a:rPr lang="en-US" dirty="0" smtClean="0"/>
              <a:t>Important meetings were started by smoking the calumet, or peace pipe.</a:t>
            </a:r>
          </a:p>
          <a:p>
            <a:r>
              <a:rPr lang="en-US" dirty="0" smtClean="0"/>
              <a:t>Meetings could only last as long as their calumet lasted. </a:t>
            </a:r>
            <a:endParaRPr lang="en-US" dirty="0"/>
          </a:p>
        </p:txBody>
      </p:sp>
      <p:pic>
        <p:nvPicPr>
          <p:cNvPr id="6" name="Content Placeholder 5" descr="Peace_pip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2057400"/>
            <a:ext cx="4029075" cy="2352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The Calumet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365977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2: Major Tribes: Natchez, Choctaw, Chickasaw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smtClean="0"/>
              <a:t>Essential Question: How did the cultures of the Natchez, Choctaw and Chickasaw differ?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16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2: </a:t>
            </a:r>
            <a:r>
              <a:rPr lang="en-US" dirty="0"/>
              <a:t>Major Tribes: Natchez, Choctaw, Chickasaw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1"/>
            <a:ext cx="82296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What terms do I need to know?</a:t>
            </a:r>
          </a:p>
          <a:p>
            <a:pPr lvl="1"/>
            <a:r>
              <a:rPr lang="en-US" dirty="0" smtClean="0"/>
              <a:t>refugee tribe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igration</a:t>
            </a:r>
          </a:p>
          <a:p>
            <a:pPr lvl="1"/>
            <a:r>
              <a:rPr lang="en-US" dirty="0" smtClean="0"/>
              <a:t>agrarian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17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10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There were at least twenty Indian tribes that lived in what is now Mississippi.</a:t>
            </a:r>
          </a:p>
          <a:p>
            <a:r>
              <a:rPr lang="en-US" dirty="0" smtClean="0"/>
              <a:t>The most prominent tribes were the Natchez, Choctaw, and Chickasaw.</a:t>
            </a:r>
          </a:p>
          <a:p>
            <a:r>
              <a:rPr lang="en-US" dirty="0" smtClean="0"/>
              <a:t>Smaller tribes were either taken over by larger ones or were migratory.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Section 2: Major Tribes: Natchez, Choctaw, Chickasaw</a:t>
            </a:r>
          </a:p>
        </p:txBody>
      </p:sp>
    </p:spTree>
    <p:extLst>
      <p:ext uri="{BB962C8B-B14F-4D97-AF65-F5344CB8AC3E}">
        <p14:creationId xmlns:p14="http://schemas.microsoft.com/office/powerpoint/2010/main" val="123499263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Natchez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Natchez Nation, when first discovered by Europeans, had nearly 4,000 people.</a:t>
            </a:r>
          </a:p>
          <a:p>
            <a:r>
              <a:rPr lang="en-US" dirty="0" smtClean="0"/>
              <a:t>The Great Sun was their ceremonial leader, but had no power over the tribes– they ruled themselves. </a:t>
            </a:r>
          </a:p>
          <a:p>
            <a:r>
              <a:rPr lang="en-US" dirty="0" smtClean="0"/>
              <a:t>They were thoroughly tattooed. </a:t>
            </a:r>
          </a:p>
          <a:p>
            <a:r>
              <a:rPr lang="en-US" dirty="0" smtClean="0"/>
              <a:t>They built sacred mounds where they conducted their religious ceremonies. </a:t>
            </a:r>
          </a:p>
          <a:p>
            <a:r>
              <a:rPr lang="en-US" dirty="0" smtClean="0"/>
              <a:t>After de Soto’s exploration, the tribe stopped building mounds. </a:t>
            </a:r>
          </a:p>
          <a:p>
            <a:r>
              <a:rPr lang="en-US" dirty="0" smtClean="0"/>
              <a:t>When a Great Sun died, a man from the village would sacrifice himself to accompany the chief on his journey to the afterlife. 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19</a:t>
            </a:fld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67001" y="4114800"/>
            <a:ext cx="6477000" cy="1323439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4114800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 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A Pristine Wilderness</a:t>
            </a:r>
            <a:endParaRPr lang="en-US" sz="20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 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Major Tribes: Natchez, Choctaw, and Chickasaw</a:t>
            </a:r>
            <a:endParaRPr lang="en-US" sz="20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3: 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Small Tribes</a:t>
            </a:r>
            <a:endParaRPr lang="en-US" sz="20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4: 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Indian Removal and the Trail of Tears</a:t>
            </a:r>
            <a:endParaRPr lang="en-US" sz="20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Natchez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Natchez and the French, who settled the area, were hostile at first, but soon, trade began to flourish. </a:t>
            </a:r>
          </a:p>
          <a:p>
            <a:r>
              <a:rPr lang="en-US" dirty="0" smtClean="0"/>
              <a:t>As the population grew, the French began to take over too much of the tribal land. The Natchez attacked, killed 200 Frenchmen, and took over their settlement. </a:t>
            </a:r>
          </a:p>
          <a:p>
            <a:r>
              <a:rPr lang="en-US" dirty="0" smtClean="0"/>
              <a:t>Eventually, the French and Choctaw attacked the Natchez and almost completely wiped them out. </a:t>
            </a:r>
          </a:p>
          <a:p>
            <a:r>
              <a:rPr lang="en-US" dirty="0" smtClean="0"/>
              <a:t>Those who were not killed or sold fled to take refuge in neighboring tribes.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38219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8458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In 1700, there were about 20,000 members of this tribe. </a:t>
            </a:r>
          </a:p>
          <a:p>
            <a:r>
              <a:rPr lang="en-US" dirty="0" smtClean="0"/>
              <a:t>Second largest tribe </a:t>
            </a:r>
            <a:r>
              <a:rPr lang="en-US" smtClean="0"/>
              <a:t>in </a:t>
            </a:r>
            <a:r>
              <a:rPr lang="en-US" smtClean="0"/>
              <a:t>Mississippi</a:t>
            </a:r>
            <a:endParaRPr lang="en-US" dirty="0" smtClean="0"/>
          </a:p>
          <a:p>
            <a:r>
              <a:rPr lang="en-US" dirty="0" smtClean="0"/>
              <a:t>Most agricultural</a:t>
            </a:r>
          </a:p>
          <a:p>
            <a:r>
              <a:rPr lang="en-US" dirty="0" smtClean="0"/>
              <a:t>Nicknamed “long hairs” and “flat heads” by the Europeans</a:t>
            </a:r>
          </a:p>
          <a:p>
            <a:r>
              <a:rPr lang="en-US" dirty="0" smtClean="0"/>
              <a:t>Different Choctaw tribes believed different origin stories.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Choctaw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3496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Choctaw (continued)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Choctaw believed that their history and the Chickasaw Indians’ history intertwined; this may explain many similar customs.</a:t>
            </a:r>
          </a:p>
          <a:p>
            <a:r>
              <a:rPr lang="en-US" dirty="0" smtClean="0"/>
              <a:t>The Choctaw were known as the more peaceful of the two nations.</a:t>
            </a:r>
          </a:p>
          <a:p>
            <a:r>
              <a:rPr lang="en-US" dirty="0" smtClean="0"/>
              <a:t>In the 1830’s, Europeans had completely taken over and forcibly removed the Choctaw from their land.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22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5184436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620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 When the British first began to colonize, there was a population of about 4,500 Chickasaw Indians.</a:t>
            </a:r>
          </a:p>
          <a:p>
            <a:r>
              <a:rPr lang="en-US" dirty="0" smtClean="0"/>
              <a:t>This tribe is remembered for its proud warriors and excellent hunters. </a:t>
            </a:r>
          </a:p>
          <a:p>
            <a:r>
              <a:rPr lang="en-US" dirty="0" smtClean="0"/>
              <a:t>They were English allies and involved in Indian slave trade.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Chickasaw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Chickasaw (continued)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Chickasaw developed their own breed of horse. </a:t>
            </a:r>
          </a:p>
          <a:p>
            <a:r>
              <a:rPr lang="en-US" dirty="0" smtClean="0"/>
              <a:t>They gave refuge to the Natchez who attacked the French. </a:t>
            </a:r>
          </a:p>
          <a:p>
            <a:r>
              <a:rPr lang="en-US" dirty="0" smtClean="0"/>
              <a:t>The French didn’t like this and attacked, but they lost. </a:t>
            </a:r>
          </a:p>
          <a:p>
            <a:r>
              <a:rPr lang="en-US" dirty="0" smtClean="0"/>
              <a:t>Eventually, the Chickasaw were forced to move like so many other native people.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24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0732843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3: Small Tribes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Question: How are the histories of the smaller tribes different from the Choctaw, Natchez, and Chickasaw?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25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3: Small Tribes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terms do I need to know? </a:t>
            </a:r>
          </a:p>
          <a:p>
            <a:pPr lvl="1"/>
            <a:r>
              <a:rPr lang="en-US" dirty="0" smtClean="0"/>
              <a:t>band</a:t>
            </a:r>
          </a:p>
          <a:p>
            <a:pPr lvl="1"/>
            <a:r>
              <a:rPr lang="en-US" dirty="0" smtClean="0"/>
              <a:t>merge</a:t>
            </a:r>
          </a:p>
          <a:p>
            <a:pPr lvl="1"/>
            <a:r>
              <a:rPr lang="en-US" dirty="0" smtClean="0"/>
              <a:t>missionary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26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Many small tribes either merged with other tribes or moved outside of Mississippi.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3: Small Tribes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9248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When the tribe was first discovered by Europeans in 1699, there were only about 1,000 members of the tribe.</a:t>
            </a:r>
          </a:p>
          <a:p>
            <a:r>
              <a:rPr lang="en-US" dirty="0" smtClean="0"/>
              <a:t>The Acolapissa allied themselves with the French.</a:t>
            </a:r>
          </a:p>
          <a:p>
            <a:r>
              <a:rPr lang="en-US" dirty="0" smtClean="0"/>
              <a:t>Soon, they merged with the Houma tribe of Louisiana.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Acolapissa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Biloxi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The tribe migrated to the Gulf Coast shortly before the French landed there. </a:t>
            </a:r>
          </a:p>
          <a:p>
            <a:r>
              <a:rPr lang="en-US" dirty="0" smtClean="0"/>
              <a:t>There were less than 500 members of the tribe, and they migrated several times throughout French colonization.</a:t>
            </a:r>
          </a:p>
          <a:p>
            <a:r>
              <a:rPr lang="en-US" dirty="0" smtClean="0"/>
              <a:t>When chiefs died, their friends and relatives would eat together for many days, remembering him and telling stories. </a:t>
            </a:r>
          </a:p>
          <a:p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29</a:t>
            </a:fld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 A Pristine Wilderness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Question: What was life like for Mississippi Natives?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3</a:t>
            </a:fld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7848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This nation was the little brother of the Choctaw and Chickasaw groups. </a:t>
            </a:r>
          </a:p>
          <a:p>
            <a:r>
              <a:rPr lang="en-US" dirty="0" smtClean="0"/>
              <a:t>It was often caught in the middle of their wars and it is thought that it was eventually divided between the two larger nations.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Chakchiuma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6962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The name for the tribe came from the repeated “gri” and “gra” sounds in their speech. </a:t>
            </a:r>
          </a:p>
          <a:p>
            <a:r>
              <a:rPr lang="en-US" dirty="0" smtClean="0"/>
              <a:t>There were about 200 in the Grigra nation.</a:t>
            </a:r>
          </a:p>
          <a:p>
            <a:r>
              <a:rPr lang="en-US" dirty="0" smtClean="0"/>
              <a:t>They were living with the Natchez at the time of the European discovery.</a:t>
            </a:r>
          </a:p>
          <a:p>
            <a:r>
              <a:rPr lang="en-US" dirty="0" smtClean="0"/>
              <a:t>There is no mention of the Grigra after 1723 when the French burned their temple.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Grigra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Ibitoupa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Their name meant “people at the source of a stream.”</a:t>
            </a:r>
          </a:p>
          <a:p>
            <a:r>
              <a:rPr lang="en-US" dirty="0" smtClean="0"/>
              <a:t>The 50 people in the tribe had a culture similar to that of the Chickasaw.</a:t>
            </a:r>
          </a:p>
          <a:p>
            <a:r>
              <a:rPr lang="en-US" dirty="0" smtClean="0"/>
              <a:t>The Ibitoupa moved up the Yazoo River until they eventually met with other tribes. </a:t>
            </a:r>
          </a:p>
          <a:p>
            <a:r>
              <a:rPr lang="en-US" dirty="0" smtClean="0"/>
              <a:t>It is believed that they merged with the Chickasaw nation. </a:t>
            </a:r>
          </a:p>
          <a:p>
            <a:r>
              <a:rPr lang="en-US" dirty="0" smtClean="0"/>
              <a:t>They are not mentioned in history after 1730.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32</a:t>
            </a:fld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Koroa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Part of this tribe lived with the Natchez, while the other half lived along the Yazoo River.</a:t>
            </a:r>
          </a:p>
          <a:p>
            <a:r>
              <a:rPr lang="en-US" dirty="0" smtClean="0"/>
              <a:t>In 1729, the Koroa allied themselves with the Natchez against the French. The Koroa destroyed Fort St. Pierre.</a:t>
            </a:r>
          </a:p>
          <a:p>
            <a:r>
              <a:rPr lang="en-US" dirty="0" smtClean="0"/>
              <a:t>The Koroa were nearly wiped out when the French retaliated. The remaining people merged with other nations.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33</a:t>
            </a:fld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Ofogoula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Ofogoula were nicknamed the “dog people” by neighboring tribes. </a:t>
            </a:r>
          </a:p>
          <a:p>
            <a:r>
              <a:rPr lang="en-US" dirty="0" smtClean="0"/>
              <a:t>They spoke a language similar to that of the Biloxi tribe.</a:t>
            </a:r>
          </a:p>
          <a:p>
            <a:r>
              <a:rPr lang="en-US" dirty="0" smtClean="0"/>
              <a:t>They refused to attack Fort St. Pierre with the Yazoo and Koroa, instead they joined the Tunica (French allies).</a:t>
            </a:r>
          </a:p>
          <a:p>
            <a:r>
              <a:rPr lang="en-US" dirty="0" smtClean="0"/>
              <a:t>They later settled near Fort Rosalie and remained there until 1784.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21842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80772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Called the “bread people” after a special type of bread they made. </a:t>
            </a:r>
          </a:p>
          <a:p>
            <a:r>
              <a:rPr lang="en-US" dirty="0" smtClean="0"/>
              <a:t>Were friends and allies of the French</a:t>
            </a:r>
          </a:p>
          <a:p>
            <a:r>
              <a:rPr lang="en-US" dirty="0" smtClean="0"/>
              <a:t>For nearly a century, there were members of the Pascagoula tribe on the Red River (Texas).</a:t>
            </a:r>
          </a:p>
          <a:p>
            <a:r>
              <a:rPr lang="en-US" dirty="0" smtClean="0"/>
              <a:t>It is believed the Biloxi and Pascagoula tribes merged into the Capinan, or Moctoby, tribe.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Pascagoula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16446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4038600"/>
          </a:xfrm>
        </p:spPr>
        <p:txBody>
          <a:bodyPr/>
          <a:lstStyle/>
          <a:p>
            <a:r>
              <a:rPr lang="en-US" dirty="0" smtClean="0"/>
              <a:t>Some scholars believe that the nation migrated after French colonization to live near the Natchez. </a:t>
            </a:r>
          </a:p>
          <a:p>
            <a:r>
              <a:rPr lang="en-US" dirty="0" smtClean="0"/>
              <a:t>The tribe supported the Natchez attack on the French and they were completely destroyed.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Tiou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737287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Tunica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They numbered about 1,500 and were the closest ally of the French.</a:t>
            </a:r>
          </a:p>
          <a:p>
            <a:r>
              <a:rPr lang="en-US" dirty="0" smtClean="0"/>
              <a:t>Part of their tribe spent time trading salt across the Southeast. </a:t>
            </a:r>
          </a:p>
          <a:p>
            <a:r>
              <a:rPr lang="en-US" dirty="0" smtClean="0"/>
              <a:t>In 1706, they moved closer to the Houma tribe, who attacked them for supporting the French. </a:t>
            </a:r>
          </a:p>
          <a:p>
            <a:r>
              <a:rPr lang="en-US" dirty="0" smtClean="0"/>
              <a:t>They survived this attack and moved to Louisiana. They are now known as the Tunica-Biloxi tribe.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37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8832035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Yazoo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Close with the Koroa tribe</a:t>
            </a:r>
          </a:p>
          <a:p>
            <a:r>
              <a:rPr lang="en-US" dirty="0" smtClean="0"/>
              <a:t>Anti-French</a:t>
            </a:r>
          </a:p>
          <a:p>
            <a:r>
              <a:rPr lang="en-US" dirty="0" smtClean="0"/>
              <a:t>Almost completely destroyed the French settlement at Fort St. Pierre. </a:t>
            </a:r>
          </a:p>
          <a:p>
            <a:r>
              <a:rPr lang="en-US" dirty="0" smtClean="0"/>
              <a:t>Per French request, the Choctaw attacked the tribe. Not much is known about the outcome, but the tribe is rarely mentioned in the texts that followed.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38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0673014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4: Indian Removal and the Trail of Tears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Question: What beliefs and ideals led to the removal of Native Americans from Mississippi? 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39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1: A Pristine Wilderness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What terms do I need to know? </a:t>
            </a:r>
          </a:p>
          <a:p>
            <a:pPr lvl="1"/>
            <a:r>
              <a:rPr lang="en-US" dirty="0" smtClean="0"/>
              <a:t>granary </a:t>
            </a:r>
          </a:p>
          <a:p>
            <a:pPr lvl="1"/>
            <a:r>
              <a:rPr lang="en-US" dirty="0" smtClean="0"/>
              <a:t>razorback</a:t>
            </a:r>
          </a:p>
          <a:p>
            <a:pPr lvl="1"/>
            <a:r>
              <a:rPr lang="en-US" dirty="0" smtClean="0"/>
              <a:t>grabbling</a:t>
            </a:r>
          </a:p>
          <a:p>
            <a:pPr lvl="1"/>
            <a:r>
              <a:rPr lang="en-US" dirty="0" smtClean="0"/>
              <a:t>pictography</a:t>
            </a:r>
          </a:p>
          <a:p>
            <a:pPr lvl="1"/>
            <a:r>
              <a:rPr lang="en-US" dirty="0" smtClean="0"/>
              <a:t>matrilineal</a:t>
            </a:r>
          </a:p>
          <a:p>
            <a:pPr lvl="1"/>
            <a:r>
              <a:rPr lang="en-US" dirty="0" smtClean="0"/>
              <a:t>clan</a:t>
            </a:r>
          </a:p>
          <a:p>
            <a:pPr lvl="1"/>
            <a:r>
              <a:rPr lang="en-US" dirty="0" smtClean="0"/>
              <a:t>exogamic</a:t>
            </a:r>
          </a:p>
          <a:p>
            <a:pPr lvl="1"/>
            <a:r>
              <a:rPr lang="en-US" dirty="0" smtClean="0"/>
              <a:t>green corn</a:t>
            </a:r>
          </a:p>
          <a:p>
            <a:pPr lvl="1"/>
            <a:r>
              <a:rPr lang="en-US" dirty="0" smtClean="0"/>
              <a:t>ceremony</a:t>
            </a:r>
          </a:p>
          <a:p>
            <a:pPr lvl="1"/>
            <a:r>
              <a:rPr lang="en-US" dirty="0" smtClean="0"/>
              <a:t>chunkey</a:t>
            </a:r>
          </a:p>
          <a:p>
            <a:pPr lvl="1"/>
            <a:r>
              <a:rPr lang="en-US" dirty="0" smtClean="0"/>
              <a:t>stickball</a:t>
            </a:r>
          </a:p>
          <a:p>
            <a:pPr lvl="1"/>
            <a:r>
              <a:rPr lang="en-US" dirty="0" smtClean="0"/>
              <a:t>mingo</a:t>
            </a:r>
          </a:p>
          <a:p>
            <a:pPr lvl="1"/>
            <a:r>
              <a:rPr lang="en-US" dirty="0" smtClean="0"/>
              <a:t>calumet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4</a:t>
            </a:fld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4: </a:t>
            </a:r>
            <a:r>
              <a:rPr lang="en-US" dirty="0"/>
              <a:t>Indian Removal and the Trail of Tears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dirty="0" smtClean="0"/>
              <a:t>What terms do I need to know? </a:t>
            </a:r>
          </a:p>
          <a:p>
            <a:pPr lvl="1"/>
            <a:r>
              <a:rPr lang="en-US" dirty="0" smtClean="0"/>
              <a:t>Indian Removal </a:t>
            </a:r>
          </a:p>
          <a:p>
            <a:pPr lvl="1"/>
            <a:r>
              <a:rPr lang="en-US" dirty="0" smtClean="0"/>
              <a:t>Trail of Tears</a:t>
            </a:r>
          </a:p>
          <a:p>
            <a:pPr lvl="1"/>
            <a:r>
              <a:rPr lang="en-US" dirty="0" smtClean="0"/>
              <a:t>Land cession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40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4: Indian Removal and the Trail of Tears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majority of the white settlers who moved to Mississippi were there as farmers. </a:t>
            </a:r>
          </a:p>
          <a:p>
            <a:r>
              <a:rPr lang="en-US" dirty="0" smtClean="0"/>
              <a:t>When they discovered Indians occupied the land, they claimed that they weren’t using it as they should. </a:t>
            </a:r>
          </a:p>
          <a:p>
            <a:r>
              <a:rPr lang="en-US" dirty="0" smtClean="0"/>
              <a:t>The settlers put up such a fuss that by the 1830’s, Indian tribes were being forcibly removed from their land. It began with the Choctaw. </a:t>
            </a:r>
          </a:p>
          <a:p>
            <a:r>
              <a:rPr lang="en-US" dirty="0" smtClean="0"/>
              <a:t>Soon, many other tribes were forced out of their homeland and were sent to the new Indian Territory in Oklahoma. </a:t>
            </a:r>
          </a:p>
          <a:p>
            <a:r>
              <a:rPr lang="en-US" dirty="0" smtClean="0"/>
              <a:t>The long, dangerous journey killed so many Indians that it eventually became known as the Trail of Tears.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2100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Choctaw and Chickasaw Land Cessions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Choctaw either sold or gave up all of their land to the United States by 1801.</a:t>
            </a:r>
          </a:p>
          <a:p>
            <a:r>
              <a:rPr lang="en-US" dirty="0" smtClean="0"/>
              <a:t>With the money they made from these sales, they bought an area in the Indian Territory. </a:t>
            </a:r>
          </a:p>
          <a:p>
            <a:r>
              <a:rPr lang="en-US" dirty="0" smtClean="0"/>
              <a:t>The Chickasaw gave up their land in the Treaty of Pontotoc in 1832. </a:t>
            </a:r>
          </a:p>
          <a:p>
            <a:r>
              <a:rPr lang="en-US" dirty="0" smtClean="0"/>
              <a:t>The Chickasaw received none of the money promised to them by the United States for the sale of their land. </a:t>
            </a:r>
          </a:p>
          <a:p>
            <a:r>
              <a:rPr lang="en-US" dirty="0" smtClean="0"/>
              <a:t>The tribes believed they had been tricked and when the Civil War began, they sided with the South. </a:t>
            </a:r>
          </a:p>
          <a:p>
            <a:r>
              <a:rPr lang="en-US" dirty="0" smtClean="0"/>
              <a:t>The government still refused to give them their money because they had rebelled against it.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43311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Mississippi Band of Choctaw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The small group of Natives that remained in Mississippi endured great difficulties when trying to retain their culture. </a:t>
            </a:r>
          </a:p>
          <a:p>
            <a:r>
              <a:rPr lang="en-US" dirty="0" smtClean="0"/>
              <a:t>After the creation of the Choctaw Indian Agency at Philadelphia was established, the Bureau of Indian Affairs bought land for a reservation (Nanih Waiya) on which Indians could preserve their traditions and way of life.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B75B92E-C504-4F72-91D6-D83D77D1C380}" type="slidenum">
              <a:rPr lang="en-US" smtClean="0"/>
              <a:pPr algn="r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4841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0" y="609600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Return to Main Menu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2672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 Credits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Slide 1: allstarecho on Wikimedia Commons; Slide 2: Public Domain Wikimedia Commons; Slide 12: Herb Roe; Image Credits slide: Eskimo.the on Wikimedia Commons; all others Public Domain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Indians grew beans and squash.</a:t>
            </a:r>
          </a:p>
          <a:p>
            <a:r>
              <a:rPr lang="en-US" dirty="0" smtClean="0"/>
              <a:t>Their most important crop was maize (corn).</a:t>
            </a:r>
          </a:p>
          <a:p>
            <a:r>
              <a:rPr lang="en-US" dirty="0" smtClean="0"/>
              <a:t>Not only was maize able to be cooked many different ways, it could also be stored for long periods of time.</a:t>
            </a:r>
          </a:p>
          <a:p>
            <a:r>
              <a:rPr lang="en-US" dirty="0" smtClean="0"/>
              <a:t>Indians grew their own food and supplemented it with hunting and fishing.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Food Gathering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Food Gathering: Hunting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Hunters used disguises and their bows and arrows to capture game.</a:t>
            </a:r>
          </a:p>
          <a:p>
            <a:r>
              <a:rPr lang="en-US" dirty="0" smtClean="0"/>
              <a:t>In 1539, Indians acquired a taste for pork when Hernando de Soto brought pigs from Spain. </a:t>
            </a:r>
          </a:p>
          <a:p>
            <a:r>
              <a:rPr lang="en-US" dirty="0" smtClean="0"/>
              <a:t>When de Soto refused to trade the pigs, Indians would chase the pigs into the woods and capture them. </a:t>
            </a:r>
          </a:p>
          <a:p>
            <a:r>
              <a:rPr lang="en-US" dirty="0" smtClean="0"/>
              <a:t>The ones that got away were believed to have started the razorback population in the southern United States.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6</a:t>
            </a:fld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Food Gathering: Fishing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Native Mississippians kicked up mud at the bottom of their fishing grounds. This made the fish swim to the top so they could easily be caught. </a:t>
            </a:r>
          </a:p>
          <a:p>
            <a:r>
              <a:rPr lang="en-US" dirty="0" smtClean="0"/>
              <a:t>Indians also stunned the fish by crushing certain herbs and spreading them over the top of the water. The fish would then float to the top.</a:t>
            </a:r>
          </a:p>
          <a:p>
            <a:r>
              <a:rPr lang="en-US" dirty="0" smtClean="0"/>
              <a:t>They also used trot-lines, nets, sieves, and other devices to catch fish.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6582977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85344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The dominant southeastern Indian language was Muskhogean.</a:t>
            </a:r>
          </a:p>
          <a:p>
            <a:r>
              <a:rPr lang="en-US" dirty="0" smtClean="0"/>
              <a:t>The two major exceptions were the Biloxi and the Natchez.</a:t>
            </a:r>
          </a:p>
          <a:p>
            <a:r>
              <a:rPr lang="en-US" dirty="0" smtClean="0"/>
              <a:t>They did not have an official system of written communication, although they did use pictography. </a:t>
            </a:r>
          </a:p>
          <a:p>
            <a:r>
              <a:rPr lang="en-US" dirty="0" smtClean="0"/>
              <a:t>Indians did not believe in land ownership.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5479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Family Life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They traced their line of descent through mothers, not fathers. </a:t>
            </a:r>
          </a:p>
          <a:p>
            <a:r>
              <a:rPr lang="en-US" dirty="0" smtClean="0"/>
              <a:t>Their social classes were based on the clan system.</a:t>
            </a:r>
          </a:p>
          <a:p>
            <a:r>
              <a:rPr lang="en-US" dirty="0" smtClean="0"/>
              <a:t>Clans were groups of families with common ancestors.</a:t>
            </a:r>
          </a:p>
          <a:p>
            <a:r>
              <a:rPr lang="en-US" dirty="0" smtClean="0"/>
              <a:t>Clan members had to marry into other clans in huge, ceremonial weddings. </a:t>
            </a:r>
          </a:p>
          <a:p>
            <a:r>
              <a:rPr lang="en-US" dirty="0" smtClean="0"/>
              <a:t>Weddings were more about a political union of families than a romantic one of two individuals.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7183843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5165</TotalTime>
  <Words>2251</Words>
  <Application>Microsoft Macintosh PowerPoint</Application>
  <PresentationFormat>On-screen Show (4:3)</PresentationFormat>
  <Paragraphs>236</Paragraphs>
  <Slides>44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PowerPoint Presentation</vt:lpstr>
      <vt:lpstr>Section 1: A Pristine Wilderness</vt:lpstr>
      <vt:lpstr>Section 1: A Pristine Wilderness</vt:lpstr>
      <vt:lpstr>Food Gathering</vt:lpstr>
      <vt:lpstr>Food Gathering: Hunting</vt:lpstr>
      <vt:lpstr>Food Gathering: Fishing</vt:lpstr>
      <vt:lpstr>Language</vt:lpstr>
      <vt:lpstr>Family Life</vt:lpstr>
      <vt:lpstr>Religion</vt:lpstr>
      <vt:lpstr>Religion: Green Corn Ceremony</vt:lpstr>
      <vt:lpstr>Religion: Burial Traditions</vt:lpstr>
      <vt:lpstr>Recreation</vt:lpstr>
      <vt:lpstr>Tribal Government</vt:lpstr>
      <vt:lpstr>The Calumet </vt:lpstr>
      <vt:lpstr>Section 2: Major Tribes: Natchez, Choctaw, Chickasaw</vt:lpstr>
      <vt:lpstr>Section 2: Major Tribes: Natchez, Choctaw, Chickasaw</vt:lpstr>
      <vt:lpstr>Section 2: Major Tribes: Natchez, Choctaw, Chickasaw</vt:lpstr>
      <vt:lpstr>Natchez</vt:lpstr>
      <vt:lpstr>Natchez (continued)</vt:lpstr>
      <vt:lpstr>Choctaw</vt:lpstr>
      <vt:lpstr>Choctaw (continued)</vt:lpstr>
      <vt:lpstr>Chickasaw</vt:lpstr>
      <vt:lpstr>Chickasaw (continued)</vt:lpstr>
      <vt:lpstr>Section 3: Small Tribes</vt:lpstr>
      <vt:lpstr>Section 3: Small Tribes</vt:lpstr>
      <vt:lpstr>Section 3: Small Tribes</vt:lpstr>
      <vt:lpstr>Acolapissa</vt:lpstr>
      <vt:lpstr>Biloxi</vt:lpstr>
      <vt:lpstr>Chakchiuma</vt:lpstr>
      <vt:lpstr>Grigra</vt:lpstr>
      <vt:lpstr>Ibitoupa</vt:lpstr>
      <vt:lpstr>Koroa</vt:lpstr>
      <vt:lpstr>Ofogoula</vt:lpstr>
      <vt:lpstr>Pascagoula</vt:lpstr>
      <vt:lpstr>Tiou</vt:lpstr>
      <vt:lpstr>Tunica</vt:lpstr>
      <vt:lpstr>Yazoo</vt:lpstr>
      <vt:lpstr>Section 4: Indian Removal and the Trail of Tears</vt:lpstr>
      <vt:lpstr>Section 4: Indian Removal and the Trail of Tears</vt:lpstr>
      <vt:lpstr>Section 4: Indian Removal and the Trail of Tears</vt:lpstr>
      <vt:lpstr>Choctaw and Chickasaw Land Cessions</vt:lpstr>
      <vt:lpstr>Mississippi Band of Choctaw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Place Called Mississippi</dc:title>
  <dc:subject>©2013 Clairmont Press</dc:subject>
  <dc:creator>Emmett R. Mullins, Ed.D.</dc:creator>
  <dc:description>Study presentation to accompany student textbook.</dc:description>
  <cp:lastModifiedBy>Tommy Lankford</cp:lastModifiedBy>
  <cp:revision>569</cp:revision>
  <dcterms:created xsi:type="dcterms:W3CDTF">2010-06-02T19:20:05Z</dcterms:created>
  <dcterms:modified xsi:type="dcterms:W3CDTF">2012-10-11T16:23:43Z</dcterms:modified>
</cp:coreProperties>
</file>