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xlsx" ContentType="application/vnd.openxmlformats-officedocument.spreadsheetml.sheet"/>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44"/>
  </p:notesMasterIdLst>
  <p:handoutMasterIdLst>
    <p:handoutMasterId r:id="rId45"/>
  </p:handoutMasterIdLst>
  <p:sldIdLst>
    <p:sldId id="259" r:id="rId2"/>
    <p:sldId id="260" r:id="rId3"/>
    <p:sldId id="258" r:id="rId4"/>
    <p:sldId id="268" r:id="rId5"/>
    <p:sldId id="288" r:id="rId6"/>
    <p:sldId id="291" r:id="rId7"/>
    <p:sldId id="265" r:id="rId8"/>
    <p:sldId id="322" r:id="rId9"/>
    <p:sldId id="270" r:id="rId10"/>
    <p:sldId id="276" r:id="rId11"/>
    <p:sldId id="323" r:id="rId12"/>
    <p:sldId id="275" r:id="rId13"/>
    <p:sldId id="325" r:id="rId14"/>
    <p:sldId id="324" r:id="rId15"/>
    <p:sldId id="306" r:id="rId16"/>
    <p:sldId id="307" r:id="rId17"/>
    <p:sldId id="326" r:id="rId18"/>
    <p:sldId id="346" r:id="rId19"/>
    <p:sldId id="308" r:id="rId20"/>
    <p:sldId id="327" r:id="rId21"/>
    <p:sldId id="328" r:id="rId22"/>
    <p:sldId id="329" r:id="rId23"/>
    <p:sldId id="330" r:id="rId24"/>
    <p:sldId id="331" r:id="rId25"/>
    <p:sldId id="332" r:id="rId26"/>
    <p:sldId id="333" r:id="rId27"/>
    <p:sldId id="334" r:id="rId28"/>
    <p:sldId id="335" r:id="rId29"/>
    <p:sldId id="336" r:id="rId30"/>
    <p:sldId id="337" r:id="rId31"/>
    <p:sldId id="321" r:id="rId32"/>
    <p:sldId id="318" r:id="rId33"/>
    <p:sldId id="338" r:id="rId34"/>
    <p:sldId id="339" r:id="rId35"/>
    <p:sldId id="340" r:id="rId36"/>
    <p:sldId id="341" r:id="rId37"/>
    <p:sldId id="342" r:id="rId38"/>
    <p:sldId id="343" r:id="rId39"/>
    <p:sldId id="347" r:id="rId40"/>
    <p:sldId id="344" r:id="rId41"/>
    <p:sldId id="345" r:id="rId42"/>
    <p:sldId id="31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89068" autoAdjust="0"/>
  </p:normalViewPr>
  <p:slideViewPr>
    <p:cSldViewPr>
      <p:cViewPr>
        <p:scale>
          <a:sx n="69" d="100"/>
          <a:sy n="69" d="100"/>
        </p:scale>
        <p:origin x="-2040" y="-13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Population</c:v>
                </c:pt>
              </c:strCache>
            </c:strRef>
          </c:tx>
          <c:dLbls>
            <c:numFmt formatCode="0.0%" sourceLinked="0"/>
            <c:showLegendKey val="0"/>
            <c:showVal val="0"/>
            <c:showCatName val="0"/>
            <c:showSerName val="0"/>
            <c:showPercent val="1"/>
            <c:showBubbleSize val="0"/>
            <c:showLeaderLines val="1"/>
          </c:dLbls>
          <c:cat>
            <c:strRef>
              <c:f>Sheet1!$A$2:$A$6</c:f>
              <c:strCache>
                <c:ptCount val="5"/>
                <c:pt idx="0">
                  <c:v>African-American</c:v>
                </c:pt>
                <c:pt idx="1">
                  <c:v>Asian</c:v>
                </c:pt>
                <c:pt idx="2">
                  <c:v>Caucasian</c:v>
                </c:pt>
                <c:pt idx="3">
                  <c:v>Hispanic/Latino</c:v>
                </c:pt>
                <c:pt idx="4">
                  <c:v>Native American</c:v>
                </c:pt>
              </c:strCache>
            </c:strRef>
          </c:cat>
          <c:val>
            <c:numRef>
              <c:f>Sheet1!$B$2:$B$6</c:f>
              <c:numCache>
                <c:formatCode>General</c:formatCode>
                <c:ptCount val="5"/>
                <c:pt idx="0">
                  <c:v>1.098385E6</c:v>
                </c:pt>
                <c:pt idx="1">
                  <c:v>25742.0</c:v>
                </c:pt>
                <c:pt idx="2">
                  <c:v>1.220638E6</c:v>
                </c:pt>
                <c:pt idx="3">
                  <c:v>81481.0</c:v>
                </c:pt>
                <c:pt idx="4">
                  <c:v>15030.0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30861827203107"/>
          <c:y val="0.0955033194380115"/>
          <c:w val="0.355439542659907"/>
          <c:h val="0.808993361123977"/>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1/24/13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a:p>
        </p:txBody>
      </p:sp>
    </p:spTree>
    <p:extLst>
      <p:ext uri="{BB962C8B-B14F-4D97-AF65-F5344CB8AC3E}">
        <p14:creationId xmlns:p14="http://schemas.microsoft.com/office/powerpoint/2010/main" val="18350816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1/24/13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a:p>
        </p:txBody>
      </p:sp>
    </p:spTree>
    <p:extLst>
      <p:ext uri="{BB962C8B-B14F-4D97-AF65-F5344CB8AC3E}">
        <p14:creationId xmlns:p14="http://schemas.microsoft.com/office/powerpoint/2010/main" val="93239189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1/24/13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1/24/13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492875"/>
            <a:ext cx="2133600" cy="365125"/>
          </a:xfrm>
          <a:prstGeom prst="rect">
            <a:avLst/>
          </a:prstGeom>
        </p:spPr>
        <p:txBody>
          <a:bodyPr/>
          <a:lstStyle>
            <a:lvl1pPr>
              <a:defRPr sz="1400" b="1">
                <a:solidFill>
                  <a:schemeClr val="bg1"/>
                </a:solidFill>
                <a:effectLst>
                  <a:outerShdw blurRad="38100" dist="38100" dir="2700000" algn="tl">
                    <a:srgbClr val="000000">
                      <a:alpha val="43137"/>
                    </a:srgbClr>
                  </a:outerShdw>
                </a:effectLst>
              </a:defRPr>
            </a:lvl1pPr>
          </a:lstStyle>
          <a:p>
            <a:pPr algn="r"/>
            <a:fld id="{5B75B92E-C504-4F72-91D6-D83D77D1C380}" type="slidenum">
              <a:rPr lang="en-US" smtClean="0"/>
              <a:pPr algn="r"/>
              <a:t>‹#›</a:t>
            </a:fld>
            <a:endParaRPr lang="en-US" dirty="0"/>
          </a:p>
        </p:txBody>
      </p:sp>
      <p:pic>
        <p:nvPicPr>
          <p:cNvPr id="7" name="Picture 6" descr="Mississippi State Flag waving.gif"/>
          <p:cNvPicPr>
            <a:picLocks noChangeAspect="1"/>
          </p:cNvPicPr>
          <p:nvPr userDrawn="1"/>
        </p:nvPicPr>
        <p:blipFill>
          <a:blip r:embed="rId2" cstate="print"/>
          <a:stretch>
            <a:fillRect/>
          </a:stretch>
        </p:blipFill>
        <p:spPr>
          <a:xfrm>
            <a:off x="7772400" y="6477000"/>
            <a:ext cx="553301" cy="331981"/>
          </a:xfrm>
          <a:prstGeom prst="rect">
            <a:avLst/>
          </a:prstGeom>
          <a:effectLst>
            <a:outerShdw blurRad="50800" dist="38100" dir="8100000" algn="tr" rotWithShape="0">
              <a:prstClr val="black">
                <a:alpha val="40000"/>
              </a:prst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1/24/13</a:t>
            </a:fld>
            <a:endParaRPr lang="en-US"/>
          </a:p>
        </p:txBody>
      </p:sp>
      <p:sp>
        <p:nvSpPr>
          <p:cNvPr id="6" name="Footer Placeholder 5"/>
          <p:cNvSpPr>
            <a:spLocks noGrp="1"/>
          </p:cNvSpPr>
          <p:nvPr>
            <p:ph type="ftr" sz="quarter" idx="11"/>
          </p:nvPr>
        </p:nvSpPr>
        <p:spPr/>
        <p:txBody>
          <a:bodyPr/>
          <a:lstStyle/>
          <a:p>
            <a:endParaRPr lang="en-US"/>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9" name="Slide Number Placeholder 5"/>
          <p:cNvSpPr txBox="1">
            <a:spLocks/>
          </p:cNvSpPr>
          <p:nvPr userDrawn="1"/>
        </p:nvSpPr>
        <p:spPr>
          <a:xfrm>
            <a:off x="6553200" y="6492875"/>
            <a:ext cx="2133600" cy="365125"/>
          </a:xfrm>
          <a:prstGeom prst="rect">
            <a:avLst/>
          </a:prstGeom>
        </p:spPr>
        <p:txBody>
          <a:bodyPr vert="horz" lIns="91440" tIns="45720" rIns="91440" bIns="45720" rtlCol="0" anchor="ctr"/>
          <a:lstStyle>
            <a:lvl1pPr>
              <a:defRPr b="1">
                <a:solidFill>
                  <a:schemeClr val="bg1"/>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5B92E-C504-4F72-91D6-D83D77D1C380}" type="slidenum">
              <a:rPr kumimoji="0" lang="en-US" sz="1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endParaRPr>
          </a:p>
        </p:txBody>
      </p:sp>
      <p:pic>
        <p:nvPicPr>
          <p:cNvPr id="11" name="Picture 10" descr="Mississippi State Flag waving.gif"/>
          <p:cNvPicPr>
            <a:picLocks noChangeAspect="1"/>
          </p:cNvPicPr>
          <p:nvPr userDrawn="1"/>
        </p:nvPicPr>
        <p:blipFill>
          <a:blip r:embed="rId2" cstate="print"/>
          <a:stretch>
            <a:fillRect/>
          </a:stretch>
        </p:blipFill>
        <p:spPr>
          <a:xfrm>
            <a:off x="7772400" y="6477000"/>
            <a:ext cx="553301" cy="331981"/>
          </a:xfrm>
          <a:prstGeom prst="rect">
            <a:avLst/>
          </a:prstGeom>
          <a:effectLst>
            <a:outerShdw blurRad="50800" dist="38100" dir="8100000" algn="tr" rotWithShape="0">
              <a:prstClr val="black">
                <a:alpha val="40000"/>
              </a:prst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1/24/13</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5"/>
          <p:cNvSpPr txBox="1">
            <a:spLocks/>
          </p:cNvSpPr>
          <p:nvPr userDrawn="1"/>
        </p:nvSpPr>
        <p:spPr>
          <a:xfrm>
            <a:off x="6553200" y="6492875"/>
            <a:ext cx="2133600" cy="365125"/>
          </a:xfrm>
          <a:prstGeom prst="rect">
            <a:avLst/>
          </a:prstGeom>
        </p:spPr>
        <p:txBody>
          <a:bodyPr vert="horz" lIns="91440" tIns="45720" rIns="91440" bIns="45720" rtlCol="0" anchor="ctr"/>
          <a:lstStyle>
            <a:lvl1pPr>
              <a:defRPr b="1">
                <a:solidFill>
                  <a:schemeClr val="bg1"/>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5B92E-C504-4F72-91D6-D83D77D1C380}" type="slidenum">
              <a:rPr kumimoji="0" lang="en-US" sz="1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endParaRPr>
          </a:p>
        </p:txBody>
      </p:sp>
      <p:pic>
        <p:nvPicPr>
          <p:cNvPr id="12" name="Picture 11" descr="Mississippi State Flag waving.gif"/>
          <p:cNvPicPr>
            <a:picLocks noChangeAspect="1"/>
          </p:cNvPicPr>
          <p:nvPr userDrawn="1"/>
        </p:nvPicPr>
        <p:blipFill>
          <a:blip r:embed="rId2" cstate="print"/>
          <a:stretch>
            <a:fillRect/>
          </a:stretch>
        </p:blipFill>
        <p:spPr>
          <a:xfrm>
            <a:off x="7772400" y="6477000"/>
            <a:ext cx="553301" cy="331981"/>
          </a:xfrm>
          <a:prstGeom prst="rect">
            <a:avLst/>
          </a:prstGeom>
          <a:effectLst>
            <a:outerShdw blurRad="50800" dist="38100" dir="8100000" algn="tr" rotWithShape="0">
              <a:prstClr val="black">
                <a:alpha val="40000"/>
              </a:prst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1/24/13</a:t>
            </a:fld>
            <a:endParaRPr lang="en-US"/>
          </a:p>
        </p:txBody>
      </p:sp>
      <p:sp>
        <p:nvSpPr>
          <p:cNvPr id="3" name="Footer Placeholder 2"/>
          <p:cNvSpPr>
            <a:spLocks noGrp="1"/>
          </p:cNvSpPr>
          <p:nvPr>
            <p:ph type="ftr" sz="quarter" idx="11"/>
          </p:nvPr>
        </p:nvSpPr>
        <p:spPr/>
        <p:txBody>
          <a:bodyPr/>
          <a:lstStyle/>
          <a:p>
            <a:endParaRPr lang="en-US"/>
          </a:p>
        </p:txBody>
      </p:sp>
      <p:sp>
        <p:nvSpPr>
          <p:cNvPr id="6" name="Slide Number Placeholder 5"/>
          <p:cNvSpPr txBox="1">
            <a:spLocks/>
          </p:cNvSpPr>
          <p:nvPr userDrawn="1"/>
        </p:nvSpPr>
        <p:spPr>
          <a:xfrm>
            <a:off x="6553200" y="6492875"/>
            <a:ext cx="2133600" cy="365125"/>
          </a:xfrm>
          <a:prstGeom prst="rect">
            <a:avLst/>
          </a:prstGeom>
        </p:spPr>
        <p:txBody>
          <a:bodyPr vert="horz" lIns="91440" tIns="45720" rIns="91440" bIns="45720" rtlCol="0" anchor="ctr"/>
          <a:lstStyle>
            <a:lvl1pPr>
              <a:defRPr b="1">
                <a:solidFill>
                  <a:schemeClr val="bg1"/>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5B92E-C504-4F72-91D6-D83D77D1C380}" type="slidenum">
              <a:rPr kumimoji="0" lang="en-US" sz="1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1/24/13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userDrawn="1"/>
        </p:nvSpPr>
        <p:spPr>
          <a:xfrm>
            <a:off x="0" y="6553200"/>
            <a:ext cx="9144000" cy="685800"/>
          </a:xfrm>
          <a:prstGeom prst="rect">
            <a:avLst/>
          </a:prstGeom>
          <a:ln/>
          <a:effectLst>
            <a:outerShdw blurRad="40000" dist="23000" dir="5400000" rotWithShape="0">
              <a:srgbClr val="000000">
                <a:alpha val="35000"/>
              </a:srgbClr>
            </a:outerShdw>
            <a:softEdge rad="63500"/>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hyperlink" Target="http://sciencepolicy.colorado.edu/about_us/meet_us/roger_pielke/camille/gallery.html" TargetMode="External"/><Relationship Id="rId4" Type="http://schemas.openxmlformats.org/officeDocument/2006/relationships/hyperlink" Target="http://www.safeshare.tv/w/fITIgphUxw"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slide" Target="slide18.xml"/><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slide" Target="slide3.xml"/><Relationship Id="rId5" Type="http://schemas.openxmlformats.org/officeDocument/2006/relationships/slide" Target="slide9.xml"/><Relationship Id="rId6" Type="http://schemas.openxmlformats.org/officeDocument/2006/relationships/slide" Target="slide15.xml"/><Relationship Id="rId7" Type="http://schemas.openxmlformats.org/officeDocument/2006/relationships/slide" Target="slide31.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slide" Target="slide18.xml"/><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slide" Target="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slide" Target="slide18.xml"/><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slide" Target="slide18.xml"/><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slide" Target="slide18.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slide" Target="slide18.xml"/><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slide" Target="slide18.xml"/><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slide" Target="slide18.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slide" Target="slide18.xml"/><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slide" Target="slide18.xml"/><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2.jpeg"/></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slide" Target="slide2.xml"/><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goo.gl/maps/kBwH" TargetMode="External"/><Relationship Id="rId4"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worldatlas.com/aatlas/latitude_and_longitude_finder.htm"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09600" y="4419600"/>
            <a:ext cx="8153400" cy="1077218"/>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39700">
                    <a:schemeClr val="accent1">
                      <a:satMod val="175000"/>
                      <a:alpha val="40000"/>
                    </a:schemeClr>
                  </a:glow>
                  <a:outerShdw blurRad="55000" dist="50800" dir="5400000" algn="tl">
                    <a:srgbClr val="000000">
                      <a:alpha val="33000"/>
                    </a:srgbClr>
                  </a:outerShdw>
                </a:effectLst>
              </a:rPr>
              <a:t>Chapter 1: </a:t>
            </a: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39700">
                    <a:schemeClr val="accent1">
                      <a:satMod val="175000"/>
                      <a:alpha val="40000"/>
                    </a:schemeClr>
                  </a:glow>
                  <a:outerShdw blurRad="55000" dist="50800" dir="5400000" algn="tl">
                    <a:srgbClr val="000000">
                      <a:alpha val="33000"/>
                    </a:srgbClr>
                  </a:outerShdw>
                </a:effectLst>
              </a:rPr>
              <a:t>The Geography of Mississippi</a:t>
            </a:r>
            <a:endPar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39700">
                  <a:schemeClr val="accent1">
                    <a:satMod val="175000"/>
                    <a:alpha val="40000"/>
                  </a:schemeClr>
                </a:glow>
                <a:outerShdw blurRad="55000" dist="50800" dir="5400000" algn="tl">
                  <a:srgbClr val="000000">
                    <a:alpha val="33000"/>
                  </a:srgbClr>
                </a:outerShdw>
              </a:effectLst>
            </a:endParaRPr>
          </a:p>
          <a:p>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39700">
                    <a:schemeClr val="accent1">
                      <a:satMod val="175000"/>
                      <a:alpha val="40000"/>
                    </a:schemeClr>
                  </a:glow>
                  <a:outerShdw blurRad="55000" dist="50800" dir="5400000" algn="tl">
                    <a:srgbClr val="000000">
                      <a:alpha val="33000"/>
                    </a:srgbClr>
                  </a:outerShdw>
                </a:effectLst>
              </a:rPr>
              <a:t>STUDY PRESENTATION</a:t>
            </a: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39700">
                  <a:schemeClr val="accent1">
                    <a:satMod val="175000"/>
                    <a:alpha val="40000"/>
                  </a:schemeClr>
                </a:glow>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75817"/>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b="1" dirty="0">
                <a:solidFill>
                  <a:srgbClr val="FF0000"/>
                </a:solidFill>
                <a:effectLst>
                  <a:outerShdw blurRad="38100" dist="38100" dir="2700000" algn="tl">
                    <a:srgbClr val="C0C0C0"/>
                  </a:outerShdw>
                </a:effectLst>
                <a:latin typeface="Arial" charset="0"/>
              </a:rPr>
              <a:t>© </a:t>
            </a:r>
            <a:r>
              <a:rPr lang="en-US" sz="1000" b="1" dirty="0" smtClean="0">
                <a:solidFill>
                  <a:srgbClr val="FF0000"/>
                </a:solidFill>
                <a:effectLst>
                  <a:outerShdw blurRad="38100" dist="38100" dir="2700000" algn="tl">
                    <a:srgbClr val="C0C0C0"/>
                  </a:outerShdw>
                </a:effectLst>
                <a:latin typeface="Arial" charset="0"/>
              </a:rPr>
              <a:t>2013 </a:t>
            </a:r>
            <a:r>
              <a:rPr lang="en-US" sz="1000" b="1" dirty="0">
                <a:solidFill>
                  <a:srgbClr val="FF0000"/>
                </a:solidFill>
                <a:effectLst>
                  <a:outerShdw blurRad="38100" dist="38100" dir="2700000" algn="tl">
                    <a:srgbClr val="C0C0C0"/>
                  </a:outerShdw>
                </a:effectLst>
                <a:latin typeface="Arial" charset="0"/>
              </a:rPr>
              <a:t>Clairmont Press</a:t>
            </a:r>
          </a:p>
        </p:txBody>
      </p:sp>
      <p:sp>
        <p:nvSpPr>
          <p:cNvPr id="9" name="Rectangle 8"/>
          <p:cNvSpPr/>
          <p:nvPr/>
        </p:nvSpPr>
        <p:spPr>
          <a:xfrm>
            <a:off x="685800" y="1752600"/>
            <a:ext cx="7921438" cy="1228130"/>
          </a:xfrm>
          <a:prstGeom prst="rect">
            <a:avLst/>
          </a:prstGeom>
          <a:noFill/>
        </p:spPr>
        <p:txBody>
          <a:bodyPr wrap="square" lIns="91440" tIns="45720" rIns="91440" bIns="45720">
            <a:prstTxWarp prst="textWave2">
              <a:avLst>
                <a:gd name="adj1" fmla="val 20000"/>
                <a:gd name="adj2" fmla="val 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Impact" pitchFamily="34" charset="0"/>
              </a:rPr>
              <a:t>A Place Called Mississippi</a:t>
            </a:r>
            <a:endParaRPr lang="en-US" sz="5400" b="1" spc="50" dirty="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Impact" pitchFamily="34" charset="0"/>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39" presetClass="entr" presetSubtype="0" ac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Section 2: Fair Weather</a:t>
            </a:r>
            <a:endParaRPr lang="en-US" dirty="0"/>
          </a:p>
        </p:txBody>
      </p:sp>
      <p:sp>
        <p:nvSpPr>
          <p:cNvPr id="3" name="Content Placeholder 2"/>
          <p:cNvSpPr>
            <a:spLocks noGrp="1"/>
          </p:cNvSpPr>
          <p:nvPr>
            <p:ph idx="1"/>
          </p:nvPr>
        </p:nvSpPr>
        <p:spPr>
          <a:xfrm>
            <a:off x="685800" y="1524000"/>
            <a:ext cx="8229600" cy="4800600"/>
          </a:xfrm>
        </p:spPr>
        <p:txBody>
          <a:bodyPr>
            <a:normAutofit/>
          </a:bodyPr>
          <a:lstStyle/>
          <a:p>
            <a:r>
              <a:rPr lang="en-US" dirty="0" smtClean="0"/>
              <a:t>What terms do I need to know? </a:t>
            </a:r>
          </a:p>
          <a:p>
            <a:pPr lvl="1"/>
            <a:r>
              <a:rPr lang="en-US" dirty="0" smtClean="0"/>
              <a:t>eon</a:t>
            </a:r>
          </a:p>
          <a:p>
            <a:pPr lvl="1"/>
            <a:r>
              <a:rPr lang="en-US" dirty="0" smtClean="0"/>
              <a:t>growing season</a:t>
            </a:r>
          </a:p>
          <a:p>
            <a:pPr lvl="1"/>
            <a:r>
              <a:rPr lang="en-US" dirty="0" smtClean="0"/>
              <a:t>flora</a:t>
            </a:r>
          </a:p>
          <a:p>
            <a:pPr lvl="1"/>
            <a:r>
              <a:rPr lang="en-US" dirty="0" smtClean="0"/>
              <a:t>fauna</a:t>
            </a:r>
          </a:p>
          <a:p>
            <a:pPr lvl="1"/>
            <a:r>
              <a:rPr lang="en-US" dirty="0" smtClean="0"/>
              <a:t>tornado</a:t>
            </a:r>
          </a:p>
          <a:p>
            <a:pPr lvl="1"/>
            <a:r>
              <a:rPr lang="en-US" dirty="0" smtClean="0"/>
              <a:t>hurricane</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10</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1143000"/>
            <a:ext cx="5638800" cy="5334000"/>
          </a:xfrm>
        </p:spPr>
        <p:txBody>
          <a:bodyPr>
            <a:normAutofit/>
          </a:bodyPr>
          <a:lstStyle/>
          <a:p>
            <a:r>
              <a:rPr lang="en-US" dirty="0" smtClean="0"/>
              <a:t>The growing season is the number of days between the spring frost and fall frost.</a:t>
            </a:r>
          </a:p>
          <a:p>
            <a:r>
              <a:rPr lang="en-US" dirty="0" smtClean="0"/>
              <a:t>In Mississippi: 210 days in north; 270 days in the south</a:t>
            </a:r>
          </a:p>
          <a:p>
            <a:r>
              <a:rPr lang="en-US" dirty="0" smtClean="0"/>
              <a:t>Over 59 inches of rain/year</a:t>
            </a:r>
          </a:p>
          <a:p>
            <a:r>
              <a:rPr lang="en-US" dirty="0" smtClean="0"/>
              <a:t>Warm summers and mild winters make for good farming conditions.</a:t>
            </a:r>
          </a:p>
          <a:p>
            <a:r>
              <a:rPr lang="en-US" dirty="0" smtClean="0"/>
              <a:t>A large variety of animals (fauna) and plants (flora) live here.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endParaRPr lang="en-US" dirty="0"/>
          </a:p>
        </p:txBody>
      </p:sp>
      <p:sp>
        <p:nvSpPr>
          <p:cNvPr id="5" name="Title 4"/>
          <p:cNvSpPr>
            <a:spLocks noGrp="1"/>
          </p:cNvSpPr>
          <p:nvPr>
            <p:ph type="title"/>
          </p:nvPr>
        </p:nvSpPr>
        <p:spPr>
          <a:xfrm>
            <a:off x="457200" y="0"/>
            <a:ext cx="8229600" cy="1143000"/>
          </a:xfrm>
        </p:spPr>
        <p:txBody>
          <a:bodyPr>
            <a:normAutofit/>
          </a:bodyPr>
          <a:lstStyle/>
          <a:p>
            <a:r>
              <a:rPr lang="en-US" dirty="0" smtClean="0"/>
              <a:t>Rainfall and Temperature</a:t>
            </a:r>
            <a:endParaRPr lang="en-US" dirty="0"/>
          </a:p>
        </p:txBody>
      </p:sp>
      <p:sp>
        <p:nvSpPr>
          <p:cNvPr id="9" name="TextBox 8"/>
          <p:cNvSpPr txBox="1"/>
          <p:nvPr/>
        </p:nvSpPr>
        <p:spPr>
          <a:xfrm>
            <a:off x="5715000" y="4495800"/>
            <a:ext cx="3200400" cy="276999"/>
          </a:xfrm>
          <a:prstGeom prst="rect">
            <a:avLst/>
          </a:prstGeom>
          <a:noFill/>
        </p:spPr>
        <p:txBody>
          <a:bodyPr wrap="square" rtlCol="0">
            <a:spAutoFit/>
          </a:bodyPr>
          <a:lstStyle/>
          <a:p>
            <a:r>
              <a:rPr lang="en-US" sz="1200" dirty="0" smtClean="0"/>
              <a:t>The mockingbird is the state bird of Mississippi. </a:t>
            </a:r>
            <a:endParaRPr lang="en-US" sz="1200" dirty="0"/>
          </a:p>
        </p:txBody>
      </p:sp>
      <p:pic>
        <p:nvPicPr>
          <p:cNvPr id="11" name="Content Placeholder 10" descr="Mockingbird01.jpg"/>
          <p:cNvPicPr>
            <a:picLocks noGrp="1" noChangeAspect="1"/>
          </p:cNvPicPr>
          <p:nvPr>
            <p:ph sz="half" idx="2"/>
          </p:nvPr>
        </p:nvPicPr>
        <p:blipFill>
          <a:blip r:embed="rId3" cstate="print"/>
          <a:stretch>
            <a:fillRect/>
          </a:stretch>
        </p:blipFill>
        <p:spPr>
          <a:xfrm>
            <a:off x="5695024" y="2286000"/>
            <a:ext cx="3220375" cy="209935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143000"/>
            <a:ext cx="4038600" cy="4983163"/>
          </a:xfrm>
        </p:spPr>
        <p:txBody>
          <a:bodyPr>
            <a:normAutofit fontScale="85000" lnSpcReduction="20000"/>
          </a:bodyPr>
          <a:lstStyle/>
          <a:p>
            <a:r>
              <a:rPr lang="en-US" dirty="0" smtClean="0"/>
              <a:t>Winding rivers, soft soils, and spring rains cause much flooding in the state. </a:t>
            </a:r>
          </a:p>
          <a:p>
            <a:r>
              <a:rPr lang="en-US" dirty="0" smtClean="0"/>
              <a:t>The U.S. Army Corps of engineers works to control flooding. </a:t>
            </a:r>
          </a:p>
          <a:p>
            <a:r>
              <a:rPr lang="en-US" dirty="0" smtClean="0"/>
              <a:t>The worst floods have been in 1927 and 2011. </a:t>
            </a:r>
          </a:p>
          <a:p>
            <a:r>
              <a:rPr lang="en-US" dirty="0" smtClean="0"/>
              <a:t>Thousands of homes were lost and millions of acres were flooded. </a:t>
            </a:r>
          </a:p>
          <a:p>
            <a:r>
              <a:rPr lang="en-US" dirty="0" smtClean="0"/>
              <a:t>Hurricane Katrina in 2005 caused major flooding in the state.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9" name="Content Placeholder 8" descr="1927_Mississippi_Flood_Vicksburg_Refugees.jpg"/>
          <p:cNvPicPr>
            <a:picLocks noGrp="1" noChangeAspect="1"/>
          </p:cNvPicPr>
          <p:nvPr>
            <p:ph sz="half" idx="2"/>
          </p:nvPr>
        </p:nvPicPr>
        <p:blipFill>
          <a:blip r:embed="rId3" cstate="print"/>
          <a:stretch>
            <a:fillRect/>
          </a:stretch>
        </p:blipFill>
        <p:spPr>
          <a:xfrm>
            <a:off x="4800600" y="1676400"/>
            <a:ext cx="3848793" cy="2813858"/>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457200" y="0"/>
            <a:ext cx="8229600" cy="1143000"/>
          </a:xfrm>
        </p:spPr>
        <p:txBody>
          <a:bodyPr>
            <a:normAutofit/>
          </a:bodyPr>
          <a:lstStyle/>
          <a:p>
            <a:r>
              <a:rPr lang="en-US" dirty="0" smtClean="0"/>
              <a:t>Natural Disasters: Floods</a:t>
            </a:r>
            <a:endParaRPr lang="en-US" dirty="0"/>
          </a:p>
        </p:txBody>
      </p:sp>
      <p:sp>
        <p:nvSpPr>
          <p:cNvPr id="10" name="TextBox 9"/>
          <p:cNvSpPr txBox="1"/>
          <p:nvPr/>
        </p:nvSpPr>
        <p:spPr>
          <a:xfrm>
            <a:off x="5105400" y="4724400"/>
            <a:ext cx="3810000" cy="523220"/>
          </a:xfrm>
          <a:prstGeom prst="rect">
            <a:avLst/>
          </a:prstGeom>
          <a:noFill/>
        </p:spPr>
        <p:txBody>
          <a:bodyPr wrap="square" rtlCol="0">
            <a:spAutoFit/>
          </a:bodyPr>
          <a:lstStyle/>
          <a:p>
            <a:r>
              <a:rPr lang="en-US" sz="1400" dirty="0" smtClean="0"/>
              <a:t>Hundreds of people in Vicksburg were temporarily displaced by the Flood of 1927. </a:t>
            </a:r>
            <a:endParaRPr lang="en-US" sz="14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1295400"/>
            <a:ext cx="4953000" cy="4800600"/>
          </a:xfrm>
        </p:spPr>
        <p:txBody>
          <a:bodyPr>
            <a:normAutofit/>
          </a:bodyPr>
          <a:lstStyle/>
          <a:p>
            <a:r>
              <a:rPr lang="en-US" dirty="0" smtClean="0"/>
              <a:t>The collision of warm Gulf air with cool northern air is a cause of tornadoes. </a:t>
            </a:r>
          </a:p>
          <a:p>
            <a:r>
              <a:rPr lang="en-US" dirty="0" smtClean="0"/>
              <a:t>We average 24 tornadoes per year. </a:t>
            </a:r>
          </a:p>
          <a:p>
            <a:r>
              <a:rPr lang="en-US" dirty="0" smtClean="0"/>
              <a:t>Storms usually move from the southwest to the northeast. </a:t>
            </a:r>
          </a:p>
          <a:p>
            <a:r>
              <a:rPr lang="en-US" dirty="0" smtClean="0"/>
              <a:t>On average, eight people per year die as a result of tornadoes.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Title 4"/>
          <p:cNvSpPr>
            <a:spLocks noGrp="1"/>
          </p:cNvSpPr>
          <p:nvPr>
            <p:ph type="title"/>
          </p:nvPr>
        </p:nvSpPr>
        <p:spPr>
          <a:xfrm>
            <a:off x="457200" y="0"/>
            <a:ext cx="8229600" cy="1143000"/>
          </a:xfrm>
        </p:spPr>
        <p:txBody>
          <a:bodyPr>
            <a:normAutofit/>
          </a:bodyPr>
          <a:lstStyle/>
          <a:p>
            <a:r>
              <a:rPr lang="en-US" dirty="0" smtClean="0"/>
              <a:t>Natural Disasters: Tornadoes</a:t>
            </a:r>
            <a:endParaRPr lang="en-US" dirty="0"/>
          </a:p>
        </p:txBody>
      </p:sp>
      <p:pic>
        <p:nvPicPr>
          <p:cNvPr id="9" name="Content Placeholder 8" descr="Tornado_damage_April_2010_tornado_outbreak.jpg"/>
          <p:cNvPicPr>
            <a:picLocks noGrp="1" noChangeAspect="1"/>
          </p:cNvPicPr>
          <p:nvPr>
            <p:ph sz="half" idx="2"/>
          </p:nvPr>
        </p:nvPicPr>
        <p:blipFill>
          <a:blip r:embed="rId3" cstate="print"/>
          <a:stretch>
            <a:fillRect/>
          </a:stretch>
        </p:blipFill>
        <p:spPr>
          <a:xfrm>
            <a:off x="5257800" y="2015857"/>
            <a:ext cx="3505200" cy="2627157"/>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5257800" y="4724400"/>
            <a:ext cx="3810000" cy="523220"/>
          </a:xfrm>
          <a:prstGeom prst="rect">
            <a:avLst/>
          </a:prstGeom>
          <a:noFill/>
        </p:spPr>
        <p:txBody>
          <a:bodyPr wrap="square" rtlCol="0">
            <a:spAutoFit/>
          </a:bodyPr>
          <a:lstStyle/>
          <a:p>
            <a:r>
              <a:rPr lang="en-US" sz="1400" dirty="0" smtClean="0"/>
              <a:t>In April 2010, tornadoes ripped through central Mississippi killing 10 people.  </a:t>
            </a:r>
            <a:endParaRPr lang="en-US" sz="14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Natural Disasters: Hurricanes</a:t>
            </a:r>
            <a:endParaRPr lang="en-US" dirty="0"/>
          </a:p>
        </p:txBody>
      </p:sp>
      <p:sp>
        <p:nvSpPr>
          <p:cNvPr id="6" name="Content Placeholder 5"/>
          <p:cNvSpPr>
            <a:spLocks noGrp="1"/>
          </p:cNvSpPr>
          <p:nvPr>
            <p:ph idx="1"/>
          </p:nvPr>
        </p:nvSpPr>
        <p:spPr>
          <a:xfrm>
            <a:off x="457200" y="1295400"/>
            <a:ext cx="8229600" cy="4830763"/>
          </a:xfrm>
        </p:spPr>
        <p:txBody>
          <a:bodyPr>
            <a:normAutofit fontScale="92500" lnSpcReduction="10000"/>
          </a:bodyPr>
          <a:lstStyle/>
          <a:p>
            <a:r>
              <a:rPr lang="en-US" dirty="0" smtClean="0"/>
              <a:t>Hurricanes are large, violent weather patterns that build up in tropical waters of the Atlantic Ocean. </a:t>
            </a:r>
          </a:p>
          <a:p>
            <a:r>
              <a:rPr lang="en-US" dirty="0" smtClean="0"/>
              <a:t>“Hurricane Season” is June 1 – November 30.</a:t>
            </a:r>
          </a:p>
          <a:p>
            <a:r>
              <a:rPr lang="en-US" dirty="0" smtClean="0"/>
              <a:t>Hurricanes have winds over 73 miles per hour.</a:t>
            </a:r>
          </a:p>
          <a:p>
            <a:r>
              <a:rPr lang="en-US" dirty="0" smtClean="0"/>
              <a:t>Camille (1969) and Katrina (2005) were the most devastating hurricanes for Mississippi. </a:t>
            </a:r>
          </a:p>
          <a:p>
            <a:r>
              <a:rPr lang="en-US" dirty="0" smtClean="0">
                <a:hlinkClick r:id="rId3"/>
              </a:rPr>
              <a:t>Camille</a:t>
            </a:r>
            <a:r>
              <a:rPr lang="en-US" dirty="0" smtClean="0"/>
              <a:t> had winds over 200 mph and over 140 were killed. </a:t>
            </a:r>
          </a:p>
          <a:p>
            <a:r>
              <a:rPr lang="en-US" dirty="0" smtClean="0">
                <a:hlinkClick r:id="rId4"/>
              </a:rPr>
              <a:t>Katrina</a:t>
            </a:r>
            <a:r>
              <a:rPr lang="en-US" dirty="0" smtClean="0"/>
              <a:t> was responsible for over 1,800 deaths. </a:t>
            </a:r>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2"/>
          </p:nvPr>
        </p:nvSpPr>
        <p:spPr>
          <a:xfrm>
            <a:off x="6553200" y="6531367"/>
            <a:ext cx="2133600" cy="365125"/>
          </a:xfrm>
          <a:prstGeom prst="rect">
            <a:avLst/>
          </a:prstGeom>
        </p:spPr>
        <p:txBody>
          <a:bodyPr/>
          <a:lstStyle/>
          <a:p>
            <a:pPr algn="r"/>
            <a:fld id="{81467F6C-6E49-42B7-B7CC-59F2F23C1D34}" type="slidenum">
              <a:rPr lang="en-US" sz="1200" smtClean="0"/>
              <a:pPr algn="r"/>
              <a:t>14</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effectLst>
                  <a:outerShdw blurRad="38100" dist="38100" dir="2700000" algn="tl">
                    <a:srgbClr val="000000">
                      <a:alpha val="43137"/>
                    </a:srgbClr>
                  </a:outerShdw>
                </a:effectLst>
              </a:rPr>
              <a:t>Section 3: Fertile Soil</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 How has land affected the lives of people in Mississippi? </a:t>
            </a:r>
          </a:p>
          <a:p>
            <a:pPr>
              <a:buNone/>
            </a:pPr>
            <a:endParaRPr lang="en-US" dirty="0" smtClean="0"/>
          </a:p>
        </p:txBody>
      </p:sp>
      <p:sp>
        <p:nvSpPr>
          <p:cNvPr id="5" name="Slide Number Placeholder 4"/>
          <p:cNvSpPr>
            <a:spLocks noGrp="1"/>
          </p:cNvSpPr>
          <p:nvPr>
            <p:ph type="sldNum" sz="quarter" idx="12"/>
          </p:nvPr>
        </p:nvSpPr>
        <p:spPr>
          <a:xfrm>
            <a:off x="6553200" y="6521156"/>
            <a:ext cx="2133600" cy="365125"/>
          </a:xfrm>
        </p:spPr>
        <p:txBody>
          <a:bodyPr/>
          <a:lstStyle/>
          <a:p>
            <a:pPr algn="r"/>
            <a:fld id="{5B75B92E-C504-4F72-91D6-D83D77D1C380}" type="slidenum">
              <a:rPr lang="en-US" sz="1200" smtClean="0"/>
              <a:pPr algn="r"/>
              <a:t>15</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Section 3: Fertile Soil</a:t>
            </a:r>
            <a:endParaRPr lang="en-US" dirty="0"/>
          </a:p>
        </p:txBody>
      </p:sp>
      <p:sp>
        <p:nvSpPr>
          <p:cNvPr id="3" name="Content Placeholder 2"/>
          <p:cNvSpPr>
            <a:spLocks noGrp="1"/>
          </p:cNvSpPr>
          <p:nvPr>
            <p:ph idx="1"/>
          </p:nvPr>
        </p:nvSpPr>
        <p:spPr>
          <a:xfrm>
            <a:off x="685800" y="1524000"/>
            <a:ext cx="6553200" cy="4800600"/>
          </a:xfrm>
        </p:spPr>
        <p:txBody>
          <a:bodyPr>
            <a:normAutofit/>
          </a:bodyPr>
          <a:lstStyle/>
          <a:p>
            <a:r>
              <a:rPr lang="en-US" dirty="0" smtClean="0"/>
              <a:t>What terms do I need to know? </a:t>
            </a:r>
          </a:p>
          <a:p>
            <a:pPr lvl="1"/>
            <a:r>
              <a:rPr lang="en-US" dirty="0" smtClean="0"/>
              <a:t>antebellum period</a:t>
            </a:r>
          </a:p>
          <a:p>
            <a:pPr lvl="1"/>
            <a:r>
              <a:rPr lang="en-US" dirty="0" smtClean="0"/>
              <a:t>geologist</a:t>
            </a:r>
          </a:p>
          <a:p>
            <a:pPr lvl="1"/>
            <a:r>
              <a:rPr lang="en-US" dirty="0" smtClean="0"/>
              <a:t>maize</a:t>
            </a:r>
          </a:p>
          <a:p>
            <a:pPr lvl="1"/>
            <a:r>
              <a:rPr lang="en-US" dirty="0" smtClean="0"/>
              <a:t>sharecropper</a:t>
            </a:r>
          </a:p>
          <a:p>
            <a:pPr lvl="1"/>
            <a:r>
              <a:rPr lang="en-US" dirty="0" smtClean="0"/>
              <a:t>farm tenancy</a:t>
            </a:r>
          </a:p>
          <a:p>
            <a:pPr lvl="1"/>
            <a:r>
              <a:rPr lang="en-US" dirty="0" smtClean="0"/>
              <a:t>loess soil</a:t>
            </a:r>
          </a:p>
          <a:p>
            <a:pPr lvl="1"/>
            <a:r>
              <a:rPr lang="en-US" dirty="0" smtClean="0"/>
              <a:t>alluvial soil</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a:xfrm>
            <a:off x="6553200" y="6530583"/>
            <a:ext cx="2133600" cy="365125"/>
          </a:xfrm>
        </p:spPr>
        <p:txBody>
          <a:bodyPr/>
          <a:lstStyle/>
          <a:p>
            <a:pPr algn="r"/>
            <a:fld id="{5B75B92E-C504-4F72-91D6-D83D77D1C380}" type="slidenum">
              <a:rPr lang="en-US" sz="1200" smtClean="0"/>
              <a:pPr algn="r"/>
              <a:t>16</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Section 3: Fertile Soil</a:t>
            </a:r>
            <a:endParaRPr lang="en-US" dirty="0"/>
          </a:p>
        </p:txBody>
      </p:sp>
      <p:sp>
        <p:nvSpPr>
          <p:cNvPr id="3" name="Content Placeholder 2"/>
          <p:cNvSpPr>
            <a:spLocks noGrp="1"/>
          </p:cNvSpPr>
          <p:nvPr>
            <p:ph idx="1"/>
          </p:nvPr>
        </p:nvSpPr>
        <p:spPr>
          <a:xfrm>
            <a:off x="685800" y="1219200"/>
            <a:ext cx="7848600" cy="5105400"/>
          </a:xfrm>
        </p:spPr>
        <p:txBody>
          <a:bodyPr>
            <a:normAutofit/>
          </a:bodyPr>
          <a:lstStyle/>
          <a:p>
            <a:r>
              <a:rPr lang="en-US" dirty="0" smtClean="0"/>
              <a:t>Land was important for agriculture, business, and social standing in the colonial south and antebellum period before the Civil War.</a:t>
            </a:r>
          </a:p>
          <a:p>
            <a:r>
              <a:rPr lang="en-US" dirty="0" smtClean="0"/>
              <a:t>Geologists have divided the lands of Mississippi into 12 soil regions. </a:t>
            </a:r>
          </a:p>
          <a:p>
            <a:r>
              <a:rPr lang="en-US" dirty="0" smtClean="0"/>
              <a:t>The land of each region has affected its economy and history.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a:xfrm>
            <a:off x="6553200" y="6530583"/>
            <a:ext cx="2133600" cy="365125"/>
          </a:xfrm>
        </p:spPr>
        <p:txBody>
          <a:bodyPr/>
          <a:lstStyle/>
          <a:p>
            <a:pPr algn="r"/>
            <a:fld id="{5B75B92E-C504-4F72-91D6-D83D77D1C380}" type="slidenum">
              <a:rPr lang="en-US" sz="1200" smtClean="0"/>
              <a:pPr algn="r"/>
              <a:t>17</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2743200" cy="2849562"/>
          </a:xfrm>
        </p:spPr>
        <p:txBody>
          <a:bodyPr/>
          <a:lstStyle/>
          <a:p>
            <a:r>
              <a:rPr lang="en-US" dirty="0" smtClean="0">
                <a:solidFill>
                  <a:schemeClr val="bg1"/>
                </a:solidFill>
              </a:rPr>
              <a:t>Regions of Mississippi</a:t>
            </a:r>
            <a:endParaRPr lang="en-US" dirty="0">
              <a:solidFill>
                <a:schemeClr val="bg1"/>
              </a:solidFill>
            </a:endParaRPr>
          </a:p>
        </p:txBody>
      </p:sp>
      <p:pic>
        <p:nvPicPr>
          <p:cNvPr id="5" name="Content Placeholder 4" descr="regions map 2.jpg"/>
          <p:cNvPicPr>
            <a:picLocks noGrp="1" noChangeAspect="1"/>
          </p:cNvPicPr>
          <p:nvPr>
            <p:ph idx="1"/>
          </p:nvPr>
        </p:nvPicPr>
        <p:blipFill>
          <a:blip r:embed="rId2" cstate="print"/>
          <a:stretch>
            <a:fillRect/>
          </a:stretch>
        </p:blipFill>
        <p:spPr>
          <a:xfrm>
            <a:off x="3581400" y="152400"/>
            <a:ext cx="4114800" cy="6245266"/>
          </a:xfrm>
        </p:spPr>
      </p:pic>
      <p:sp>
        <p:nvSpPr>
          <p:cNvPr id="4" name="Slide Number Placeholder 3"/>
          <p:cNvSpPr>
            <a:spLocks noGrp="1"/>
          </p:cNvSpPr>
          <p:nvPr>
            <p:ph type="sldNum" sz="quarter" idx="12"/>
          </p:nvPr>
        </p:nvSpPr>
        <p:spPr/>
        <p:txBody>
          <a:bodyPr/>
          <a:lstStyle/>
          <a:p>
            <a:pPr algn="r"/>
            <a:fld id="{5B75B92E-C504-4F72-91D6-D83D77D1C380}" type="slidenum">
              <a:rPr lang="en-US" smtClean="0"/>
              <a:pPr algn="r"/>
              <a:t>18</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295400"/>
            <a:ext cx="4038600" cy="4525963"/>
          </a:xfrm>
        </p:spPr>
        <p:txBody>
          <a:bodyPr>
            <a:normAutofit fontScale="85000" lnSpcReduction="20000"/>
          </a:bodyPr>
          <a:lstStyle/>
          <a:p>
            <a:r>
              <a:rPr lang="en-US" dirty="0" smtClean="0"/>
              <a:t>Located in the northeast corner of the state, the soil is sandy and reddish. </a:t>
            </a:r>
          </a:p>
          <a:p>
            <a:r>
              <a:rPr lang="en-US" dirty="0" smtClean="0"/>
              <a:t>In the antebellum period, these lands were not good for large plantations. Most farmers were not slave owners; they had small farms. </a:t>
            </a:r>
          </a:p>
          <a:p>
            <a:r>
              <a:rPr lang="en-US" dirty="0" smtClean="0"/>
              <a:t>Many in this region supported the Union during the war. </a:t>
            </a:r>
          </a:p>
          <a:p>
            <a:r>
              <a:rPr lang="en-US" dirty="0" smtClean="0"/>
              <a:t>“Northeast Hills” is the nickname for the area. </a:t>
            </a:r>
          </a:p>
          <a:p>
            <a:endParaRPr lang="en-US" dirty="0"/>
          </a:p>
        </p:txBody>
      </p:sp>
      <p:sp>
        <p:nvSpPr>
          <p:cNvPr id="5" name="Title 4"/>
          <p:cNvSpPr>
            <a:spLocks noGrp="1"/>
          </p:cNvSpPr>
          <p:nvPr>
            <p:ph type="title"/>
          </p:nvPr>
        </p:nvSpPr>
        <p:spPr>
          <a:xfrm>
            <a:off x="457200" y="0"/>
            <a:ext cx="8229600" cy="1143000"/>
          </a:xfrm>
        </p:spPr>
        <p:txBody>
          <a:bodyPr>
            <a:normAutofit fontScale="90000"/>
          </a:bodyPr>
          <a:lstStyle/>
          <a:p>
            <a:r>
              <a:rPr lang="en-US" dirty="0" smtClean="0"/>
              <a:t>Tennessee-Tombigbee Hills Region</a:t>
            </a:r>
            <a:endParaRPr lang="en-US" dirty="0"/>
          </a:p>
        </p:txBody>
      </p:sp>
      <p:pic>
        <p:nvPicPr>
          <p:cNvPr id="8" name="Picture 7" descr="woodall mountain.jpg"/>
          <p:cNvPicPr>
            <a:picLocks noChangeAspect="1"/>
          </p:cNvPicPr>
          <p:nvPr/>
        </p:nvPicPr>
        <p:blipFill>
          <a:blip r:embed="rId3" cstate="print"/>
          <a:stretch>
            <a:fillRect/>
          </a:stretch>
        </p:blipFill>
        <p:spPr>
          <a:xfrm>
            <a:off x="5257800" y="1143000"/>
            <a:ext cx="3429000" cy="45720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257800" y="5791200"/>
            <a:ext cx="3429000" cy="461665"/>
          </a:xfrm>
          <a:prstGeom prst="rect">
            <a:avLst/>
          </a:prstGeom>
          <a:noFill/>
        </p:spPr>
        <p:txBody>
          <a:bodyPr wrap="square" rtlCol="0">
            <a:spAutoFit/>
          </a:bodyPr>
          <a:lstStyle/>
          <a:p>
            <a:r>
              <a:rPr lang="en-US" sz="1200" dirty="0" smtClean="0"/>
              <a:t>View from Woodall Mountain, the highest point in Mississippi (806 ft).</a:t>
            </a:r>
            <a:endParaRPr lang="en-US" sz="1200" dirty="0"/>
          </a:p>
        </p:txBody>
      </p:sp>
      <p:sp>
        <p:nvSpPr>
          <p:cNvPr id="11" name="TextBox 10"/>
          <p:cNvSpPr txBox="1"/>
          <p:nvPr/>
        </p:nvSpPr>
        <p:spPr>
          <a:xfrm>
            <a:off x="838200" y="6019800"/>
            <a:ext cx="2286000" cy="381000"/>
          </a:xfrm>
          <a:prstGeom prst="rect">
            <a:avLst/>
          </a:prstGeom>
          <a:noFill/>
        </p:spPr>
        <p:txBody>
          <a:bodyPr wrap="square" rtlCol="0">
            <a:spAutoFit/>
          </a:bodyPr>
          <a:lstStyle/>
          <a:p>
            <a:r>
              <a:rPr lang="en-US" dirty="0" smtClean="0">
                <a:hlinkClick r:id="rId4" action="ppaction://hlinksldjump"/>
              </a:rPr>
              <a:t>View Regions Map</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191933" y="4114800"/>
            <a:ext cx="5952067" cy="1295400"/>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 name="TextBox 3"/>
          <p:cNvSpPr txBox="1"/>
          <p:nvPr/>
        </p:nvSpPr>
        <p:spPr>
          <a:xfrm>
            <a:off x="3200400" y="4114800"/>
            <a:ext cx="5791200" cy="1323439"/>
          </a:xfrm>
          <a:prstGeom prst="rect">
            <a:avLst/>
          </a:prstGeom>
          <a:noFill/>
        </p:spPr>
        <p:txBody>
          <a:bodyPr wrap="square" rtlCol="0">
            <a:spAutoFit/>
          </a:bodyPr>
          <a:lstStyle/>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1: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4" action="ppaction://hlinksldjump"/>
              </a:rPr>
              <a:t>Where in the World is Mississippi?</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2: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5" action="ppaction://hlinksldjump"/>
              </a:rPr>
              <a:t>Fair Weather</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3: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6" action="ppaction://hlinksldjump"/>
              </a:rPr>
              <a:t>Fertile Soil </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4: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7" action="ppaction://hlinksldjump"/>
              </a:rPr>
              <a:t>Natural Resources</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219200"/>
            <a:ext cx="4038600" cy="4648200"/>
          </a:xfrm>
        </p:spPr>
        <p:txBody>
          <a:bodyPr>
            <a:normAutofit fontScale="92500" lnSpcReduction="20000"/>
          </a:bodyPr>
          <a:lstStyle/>
          <a:p>
            <a:r>
              <a:rPr lang="en-US" dirty="0" smtClean="0"/>
              <a:t>This is a region of fertile soil that stretches from Tennessee to Alabama.</a:t>
            </a:r>
          </a:p>
          <a:p>
            <a:r>
              <a:rPr lang="en-US" dirty="0" smtClean="0"/>
              <a:t>This region is also called the Black Prairie. </a:t>
            </a:r>
          </a:p>
          <a:p>
            <a:r>
              <a:rPr lang="en-US" dirty="0" smtClean="0"/>
              <a:t>It has gently rolling hills and rich, dark soil.</a:t>
            </a:r>
          </a:p>
          <a:p>
            <a:r>
              <a:rPr lang="en-US" dirty="0" smtClean="0"/>
              <a:t>Large antebellum plantations with slave populations developed.</a:t>
            </a:r>
          </a:p>
          <a:p>
            <a:r>
              <a:rPr lang="en-US" dirty="0" smtClean="0"/>
              <a:t>It is politically similar to Delta region and western part of the state. </a:t>
            </a:r>
          </a:p>
          <a:p>
            <a:endParaRPr lang="en-US" dirty="0"/>
          </a:p>
        </p:txBody>
      </p:sp>
      <p:pic>
        <p:nvPicPr>
          <p:cNvPr id="10" name="Content Placeholder 9" descr="black prairie.jpg"/>
          <p:cNvPicPr>
            <a:picLocks noGrp="1" noChangeAspect="1"/>
          </p:cNvPicPr>
          <p:nvPr>
            <p:ph sz="half" idx="2"/>
          </p:nvPr>
        </p:nvPicPr>
        <p:blipFill>
          <a:blip r:embed="rId3" cstate="print"/>
          <a:stretch>
            <a:fillRect/>
          </a:stretch>
        </p:blipFill>
        <p:spPr>
          <a:xfrm>
            <a:off x="4953000" y="1828799"/>
            <a:ext cx="3962400" cy="2966139"/>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457200" y="0"/>
            <a:ext cx="8229600" cy="1143000"/>
          </a:xfrm>
        </p:spPr>
        <p:txBody>
          <a:bodyPr>
            <a:normAutofit/>
          </a:bodyPr>
          <a:lstStyle/>
          <a:p>
            <a:r>
              <a:rPr lang="en-US" dirty="0" smtClean="0"/>
              <a:t>Tombigbee Prairie Region</a:t>
            </a:r>
            <a:endParaRPr lang="en-US" dirty="0"/>
          </a:p>
        </p:txBody>
      </p:sp>
      <p:sp>
        <p:nvSpPr>
          <p:cNvPr id="9" name="TextBox 8"/>
          <p:cNvSpPr txBox="1"/>
          <p:nvPr/>
        </p:nvSpPr>
        <p:spPr>
          <a:xfrm>
            <a:off x="5181600" y="4876800"/>
            <a:ext cx="3429000" cy="276999"/>
          </a:xfrm>
          <a:prstGeom prst="rect">
            <a:avLst/>
          </a:prstGeom>
          <a:noFill/>
        </p:spPr>
        <p:txBody>
          <a:bodyPr wrap="square" rtlCol="0">
            <a:spAutoFit/>
          </a:bodyPr>
          <a:lstStyle/>
          <a:p>
            <a:r>
              <a:rPr lang="en-US" sz="1200" dirty="0" smtClean="0"/>
              <a:t>Land in the Tombigbee or Black Prairie </a:t>
            </a:r>
            <a:endParaRPr lang="en-US" sz="1200" dirty="0"/>
          </a:p>
        </p:txBody>
      </p:sp>
      <p:sp>
        <p:nvSpPr>
          <p:cNvPr id="11" name="TextBox 10"/>
          <p:cNvSpPr txBox="1"/>
          <p:nvPr/>
        </p:nvSpPr>
        <p:spPr>
          <a:xfrm>
            <a:off x="838200" y="6019800"/>
            <a:ext cx="2286000" cy="381000"/>
          </a:xfrm>
          <a:prstGeom prst="rect">
            <a:avLst/>
          </a:prstGeom>
          <a:noFill/>
        </p:spPr>
        <p:txBody>
          <a:bodyPr wrap="square" rtlCol="0">
            <a:spAutoFit/>
          </a:bodyPr>
          <a:lstStyle/>
          <a:p>
            <a:r>
              <a:rPr lang="en-US" dirty="0" smtClean="0">
                <a:hlinkClick r:id="rId4" action="ppaction://hlinksldjump"/>
              </a:rPr>
              <a:t>View Regions Map</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219201"/>
            <a:ext cx="8077200" cy="4876800"/>
          </a:xfrm>
        </p:spPr>
        <p:txBody>
          <a:bodyPr>
            <a:normAutofit/>
          </a:bodyPr>
          <a:lstStyle/>
          <a:p>
            <a:r>
              <a:rPr lang="en-US" dirty="0" smtClean="0"/>
              <a:t>The Pontotoc extends from the Tennessee border to Starkville.</a:t>
            </a:r>
          </a:p>
          <a:p>
            <a:r>
              <a:rPr lang="en-US" dirty="0" smtClean="0"/>
              <a:t>Soil is red clay and sandy loam.</a:t>
            </a:r>
          </a:p>
          <a:p>
            <a:r>
              <a:rPr lang="en-US" dirty="0" smtClean="0"/>
              <a:t>Native Americans and early white settlers farmed corn here. </a:t>
            </a:r>
          </a:p>
          <a:p>
            <a:r>
              <a:rPr lang="en-US" dirty="0" smtClean="0"/>
              <a:t>Cotton replaced corn as a crop and damaged its fertility. </a:t>
            </a:r>
          </a:p>
          <a:p>
            <a:r>
              <a:rPr lang="en-US" dirty="0" smtClean="0"/>
              <a:t>After the Civil War, most farmer were small and run by sharecroppers. </a:t>
            </a:r>
          </a:p>
          <a:p>
            <a:endParaRPr lang="en-US" dirty="0"/>
          </a:p>
        </p:txBody>
      </p:sp>
      <p:sp>
        <p:nvSpPr>
          <p:cNvPr id="5" name="Title 4"/>
          <p:cNvSpPr>
            <a:spLocks noGrp="1"/>
          </p:cNvSpPr>
          <p:nvPr>
            <p:ph type="title"/>
          </p:nvPr>
        </p:nvSpPr>
        <p:spPr>
          <a:xfrm>
            <a:off x="457200" y="0"/>
            <a:ext cx="8229600" cy="1143000"/>
          </a:xfrm>
        </p:spPr>
        <p:txBody>
          <a:bodyPr>
            <a:normAutofit/>
          </a:bodyPr>
          <a:lstStyle/>
          <a:p>
            <a:r>
              <a:rPr lang="en-US" dirty="0" smtClean="0"/>
              <a:t>Pontotoc Region</a:t>
            </a:r>
            <a:endParaRPr lang="en-US" dirty="0"/>
          </a:p>
        </p:txBody>
      </p:sp>
      <p:sp>
        <p:nvSpPr>
          <p:cNvPr id="10" name="TextBox 9"/>
          <p:cNvSpPr txBox="1"/>
          <p:nvPr/>
        </p:nvSpPr>
        <p:spPr>
          <a:xfrm>
            <a:off x="838200" y="6019800"/>
            <a:ext cx="2286000" cy="381000"/>
          </a:xfrm>
          <a:prstGeom prst="rect">
            <a:avLst/>
          </a:prstGeom>
          <a:noFill/>
        </p:spPr>
        <p:txBody>
          <a:bodyPr wrap="square" rtlCol="0">
            <a:spAutoFit/>
          </a:bodyPr>
          <a:lstStyle/>
          <a:p>
            <a:r>
              <a:rPr lang="en-US" dirty="0" smtClean="0">
                <a:hlinkClick r:id="rId3" action="ppaction://hlinksldjump"/>
              </a:rPr>
              <a:t>View Regions Map</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295400"/>
            <a:ext cx="4038600" cy="4525963"/>
          </a:xfrm>
        </p:spPr>
        <p:txBody>
          <a:bodyPr>
            <a:normAutofit lnSpcReduction="10000"/>
          </a:bodyPr>
          <a:lstStyle/>
          <a:p>
            <a:r>
              <a:rPr lang="en-US" dirty="0" smtClean="0"/>
              <a:t>The Flatwoods stretch from Tippah County southeast into Alabama.</a:t>
            </a:r>
          </a:p>
          <a:p>
            <a:r>
              <a:rPr lang="en-US" dirty="0" smtClean="0"/>
              <a:t>The soil is gray, unfertile, drains poorly, and is not suitable for farming.</a:t>
            </a:r>
          </a:p>
          <a:p>
            <a:r>
              <a:rPr lang="en-US" dirty="0" smtClean="0"/>
              <a:t>Socially and politically similar to Tennessee-Tombigbee Hills Region. </a:t>
            </a:r>
          </a:p>
          <a:p>
            <a:endParaRPr lang="en-US" dirty="0" smtClean="0"/>
          </a:p>
          <a:p>
            <a:endParaRPr lang="en-US" dirty="0"/>
          </a:p>
        </p:txBody>
      </p:sp>
      <p:pic>
        <p:nvPicPr>
          <p:cNvPr id="12" name="Content Placeholder 11" descr="Flatwoods1.jpg"/>
          <p:cNvPicPr>
            <a:picLocks noGrp="1" noChangeAspect="1"/>
          </p:cNvPicPr>
          <p:nvPr>
            <p:ph sz="half" idx="2"/>
          </p:nvPr>
        </p:nvPicPr>
        <p:blipFill>
          <a:blip r:embed="rId3" cstate="print"/>
          <a:stretch>
            <a:fillRect/>
          </a:stretch>
        </p:blipFill>
        <p:spPr>
          <a:xfrm>
            <a:off x="4953000" y="1600200"/>
            <a:ext cx="3828176" cy="2819400"/>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457200" y="0"/>
            <a:ext cx="8229600" cy="1143000"/>
          </a:xfrm>
        </p:spPr>
        <p:txBody>
          <a:bodyPr>
            <a:normAutofit/>
          </a:bodyPr>
          <a:lstStyle/>
          <a:p>
            <a:r>
              <a:rPr lang="en-US" dirty="0" smtClean="0"/>
              <a:t>Flatwoods Region</a:t>
            </a:r>
            <a:endParaRPr lang="en-US" dirty="0"/>
          </a:p>
        </p:txBody>
      </p:sp>
      <p:sp>
        <p:nvSpPr>
          <p:cNvPr id="10" name="TextBox 9"/>
          <p:cNvSpPr txBox="1"/>
          <p:nvPr/>
        </p:nvSpPr>
        <p:spPr>
          <a:xfrm>
            <a:off x="838200" y="6019800"/>
            <a:ext cx="2286000" cy="381000"/>
          </a:xfrm>
          <a:prstGeom prst="rect">
            <a:avLst/>
          </a:prstGeom>
          <a:noFill/>
        </p:spPr>
        <p:txBody>
          <a:bodyPr wrap="square" rtlCol="0">
            <a:spAutoFit/>
          </a:bodyPr>
          <a:lstStyle/>
          <a:p>
            <a:r>
              <a:rPr lang="en-US" dirty="0" smtClean="0">
                <a:hlinkClick r:id="rId4" action="ppaction://hlinksldjump"/>
              </a:rPr>
              <a:t>View Regions Map</a:t>
            </a:r>
            <a:endParaRPr lang="en-US" dirty="0"/>
          </a:p>
        </p:txBody>
      </p:sp>
      <p:sp>
        <p:nvSpPr>
          <p:cNvPr id="13" name="TextBox 12"/>
          <p:cNvSpPr txBox="1"/>
          <p:nvPr/>
        </p:nvSpPr>
        <p:spPr>
          <a:xfrm>
            <a:off x="6096000" y="4419600"/>
            <a:ext cx="1841914" cy="369332"/>
          </a:xfrm>
          <a:prstGeom prst="rect">
            <a:avLst/>
          </a:prstGeom>
          <a:noFill/>
        </p:spPr>
        <p:txBody>
          <a:bodyPr wrap="none" rtlCol="0">
            <a:spAutoFit/>
          </a:bodyPr>
          <a:lstStyle/>
          <a:p>
            <a:r>
              <a:rPr lang="en-US" dirty="0" smtClean="0"/>
              <a:t>Flatwoods Region</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1143000"/>
            <a:ext cx="4267200" cy="4876800"/>
          </a:xfrm>
        </p:spPr>
        <p:txBody>
          <a:bodyPr>
            <a:normAutofit fontScale="92500" lnSpcReduction="20000"/>
          </a:bodyPr>
          <a:lstStyle/>
          <a:p>
            <a:r>
              <a:rPr lang="en-US" dirty="0" smtClean="0"/>
              <a:t>The North Central Hills (North Central Plateau) run from the Tennessee border south and east into Rankin and Clarke counties. </a:t>
            </a:r>
          </a:p>
          <a:p>
            <a:r>
              <a:rPr lang="en-US" dirty="0" smtClean="0"/>
              <a:t>The soil is multicolored sand, clay, and loam. </a:t>
            </a:r>
          </a:p>
          <a:p>
            <a:r>
              <a:rPr lang="en-US" dirty="0" smtClean="0"/>
              <a:t>Prairie bottomlands are very fertile. </a:t>
            </a:r>
          </a:p>
          <a:p>
            <a:r>
              <a:rPr lang="en-US" dirty="0" smtClean="0"/>
              <a:t>People tend to be politically and socially linked to the Flatwoods and Tennessee-Tombigbee Hills regions. </a:t>
            </a:r>
          </a:p>
          <a:p>
            <a:endParaRPr lang="en-US" dirty="0" smtClean="0"/>
          </a:p>
          <a:p>
            <a:endParaRPr lang="en-US" dirty="0"/>
          </a:p>
        </p:txBody>
      </p:sp>
      <p:pic>
        <p:nvPicPr>
          <p:cNvPr id="11" name="Content Placeholder 10" descr="wolf river swamp.jpg"/>
          <p:cNvPicPr>
            <a:picLocks noGrp="1" noChangeAspect="1"/>
          </p:cNvPicPr>
          <p:nvPr>
            <p:ph sz="half" idx="2"/>
          </p:nvPr>
        </p:nvPicPr>
        <p:blipFill>
          <a:blip r:embed="rId3" cstate="print"/>
          <a:stretch>
            <a:fillRect/>
          </a:stretch>
        </p:blipFill>
        <p:spPr>
          <a:xfrm>
            <a:off x="4791075" y="1567656"/>
            <a:ext cx="3752850" cy="3981450"/>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457200" y="0"/>
            <a:ext cx="8229600" cy="1143000"/>
          </a:xfrm>
        </p:spPr>
        <p:txBody>
          <a:bodyPr>
            <a:normAutofit/>
          </a:bodyPr>
          <a:lstStyle/>
          <a:p>
            <a:r>
              <a:rPr lang="en-US" dirty="0" smtClean="0"/>
              <a:t>North Central Hills Region</a:t>
            </a:r>
            <a:endParaRPr lang="en-US" dirty="0"/>
          </a:p>
        </p:txBody>
      </p:sp>
      <p:sp>
        <p:nvSpPr>
          <p:cNvPr id="9" name="TextBox 8"/>
          <p:cNvSpPr txBox="1"/>
          <p:nvPr/>
        </p:nvSpPr>
        <p:spPr>
          <a:xfrm>
            <a:off x="4876800" y="5715000"/>
            <a:ext cx="3429000" cy="276999"/>
          </a:xfrm>
          <a:prstGeom prst="rect">
            <a:avLst/>
          </a:prstGeom>
          <a:noFill/>
        </p:spPr>
        <p:txBody>
          <a:bodyPr wrap="square" rtlCol="0">
            <a:spAutoFit/>
          </a:bodyPr>
          <a:lstStyle/>
          <a:p>
            <a:r>
              <a:rPr lang="en-US" sz="1200" dirty="0" smtClean="0"/>
              <a:t>Swampland in the Holly Springs National Forest</a:t>
            </a:r>
            <a:endParaRPr lang="en-US" sz="1200" dirty="0"/>
          </a:p>
        </p:txBody>
      </p:sp>
      <p:sp>
        <p:nvSpPr>
          <p:cNvPr id="10" name="TextBox 9"/>
          <p:cNvSpPr txBox="1"/>
          <p:nvPr/>
        </p:nvSpPr>
        <p:spPr>
          <a:xfrm>
            <a:off x="838200" y="6019800"/>
            <a:ext cx="2286000" cy="381000"/>
          </a:xfrm>
          <a:prstGeom prst="rect">
            <a:avLst/>
          </a:prstGeom>
          <a:noFill/>
        </p:spPr>
        <p:txBody>
          <a:bodyPr wrap="square" rtlCol="0">
            <a:spAutoFit/>
          </a:bodyPr>
          <a:lstStyle/>
          <a:p>
            <a:r>
              <a:rPr lang="en-US" dirty="0" smtClean="0">
                <a:hlinkClick r:id="rId4" action="ppaction://hlinksldjump"/>
              </a:rPr>
              <a:t>View Regions Map</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295400"/>
            <a:ext cx="8001000" cy="4648200"/>
          </a:xfrm>
        </p:spPr>
        <p:txBody>
          <a:bodyPr>
            <a:normAutofit/>
          </a:bodyPr>
          <a:lstStyle/>
          <a:p>
            <a:r>
              <a:rPr lang="en-US" dirty="0" smtClean="0"/>
              <a:t>Jackson Prairie lies south of the North Central Hills region. </a:t>
            </a:r>
          </a:p>
          <a:p>
            <a:r>
              <a:rPr lang="en-US" dirty="0" smtClean="0"/>
              <a:t>The region is similar to the Tombigbee Prairie but has more woodland.</a:t>
            </a:r>
          </a:p>
          <a:p>
            <a:r>
              <a:rPr lang="en-US" dirty="0" smtClean="0"/>
              <a:t>Soil is dark and fertile with limestone and clay (used to make cement).</a:t>
            </a:r>
          </a:p>
          <a:p>
            <a:r>
              <a:rPr lang="en-US" dirty="0" smtClean="0"/>
              <a:t>Social and political attitudes are similar to the Tombigbee Prairie. </a:t>
            </a:r>
          </a:p>
          <a:p>
            <a:endParaRPr lang="en-US" dirty="0"/>
          </a:p>
        </p:txBody>
      </p:sp>
      <p:sp>
        <p:nvSpPr>
          <p:cNvPr id="5" name="Title 4"/>
          <p:cNvSpPr>
            <a:spLocks noGrp="1"/>
          </p:cNvSpPr>
          <p:nvPr>
            <p:ph type="title"/>
          </p:nvPr>
        </p:nvSpPr>
        <p:spPr>
          <a:xfrm>
            <a:off x="457200" y="0"/>
            <a:ext cx="8229600" cy="1143000"/>
          </a:xfrm>
        </p:spPr>
        <p:txBody>
          <a:bodyPr>
            <a:normAutofit/>
          </a:bodyPr>
          <a:lstStyle/>
          <a:p>
            <a:r>
              <a:rPr lang="en-US" dirty="0" smtClean="0"/>
              <a:t>Jackson Prairie Region</a:t>
            </a:r>
            <a:endParaRPr lang="en-US" dirty="0"/>
          </a:p>
        </p:txBody>
      </p:sp>
      <p:sp>
        <p:nvSpPr>
          <p:cNvPr id="10" name="TextBox 9"/>
          <p:cNvSpPr txBox="1"/>
          <p:nvPr/>
        </p:nvSpPr>
        <p:spPr>
          <a:xfrm>
            <a:off x="838200" y="6019800"/>
            <a:ext cx="2286000" cy="381000"/>
          </a:xfrm>
          <a:prstGeom prst="rect">
            <a:avLst/>
          </a:prstGeom>
          <a:noFill/>
        </p:spPr>
        <p:txBody>
          <a:bodyPr wrap="square" rtlCol="0">
            <a:spAutoFit/>
          </a:bodyPr>
          <a:lstStyle/>
          <a:p>
            <a:r>
              <a:rPr lang="en-US" dirty="0" smtClean="0">
                <a:hlinkClick r:id="rId3" action="ppaction://hlinksldjump"/>
              </a:rPr>
              <a:t>View Regions Map</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1295400"/>
            <a:ext cx="4343400" cy="4525963"/>
          </a:xfrm>
        </p:spPr>
        <p:txBody>
          <a:bodyPr>
            <a:normAutofit fontScale="92500" lnSpcReduction="20000"/>
          </a:bodyPr>
          <a:lstStyle/>
          <a:p>
            <a:r>
              <a:rPr lang="en-US" dirty="0" smtClean="0"/>
              <a:t>The Piney Woods (Pine Hills) was a forest of Longleaf Pine. </a:t>
            </a:r>
          </a:p>
          <a:p>
            <a:r>
              <a:rPr lang="en-US" dirty="0" smtClean="0"/>
              <a:t>The region’s bottomlands make good farm land.</a:t>
            </a:r>
          </a:p>
          <a:p>
            <a:r>
              <a:rPr lang="en-US" dirty="0" smtClean="0"/>
              <a:t>In the antebellum period, most farmers had small gardens and made money raising cattle and sheep.</a:t>
            </a:r>
          </a:p>
          <a:p>
            <a:r>
              <a:rPr lang="en-US" dirty="0" smtClean="0"/>
              <a:t>In the early 1900s, people supported the “redneck” leaders.</a:t>
            </a:r>
          </a:p>
          <a:p>
            <a:endParaRPr lang="en-US" dirty="0" smtClean="0"/>
          </a:p>
          <a:p>
            <a:endParaRPr lang="en-US" dirty="0" smtClean="0"/>
          </a:p>
          <a:p>
            <a:endParaRPr lang="en-US" dirty="0"/>
          </a:p>
        </p:txBody>
      </p:sp>
      <p:pic>
        <p:nvPicPr>
          <p:cNvPr id="7" name="Content Placeholder 6" descr="pineywoods.jpg"/>
          <p:cNvPicPr>
            <a:picLocks noGrp="1" noChangeAspect="1"/>
          </p:cNvPicPr>
          <p:nvPr>
            <p:ph sz="half" idx="2"/>
          </p:nvPr>
        </p:nvPicPr>
        <p:blipFill>
          <a:blip r:embed="rId3" cstate="print"/>
          <a:stretch>
            <a:fillRect/>
          </a:stretch>
        </p:blipFill>
        <p:spPr>
          <a:xfrm>
            <a:off x="4800600" y="2286000"/>
            <a:ext cx="3657600" cy="2448414"/>
          </a:xfrm>
          <a:prstGeom prst="rect">
            <a:avLst/>
          </a:prstGeom>
          <a:noFill/>
          <a:ln>
            <a:noFill/>
          </a:ln>
        </p:spPr>
      </p:pic>
      <p:sp>
        <p:nvSpPr>
          <p:cNvPr id="5" name="Title 4"/>
          <p:cNvSpPr>
            <a:spLocks noGrp="1"/>
          </p:cNvSpPr>
          <p:nvPr>
            <p:ph type="title"/>
          </p:nvPr>
        </p:nvSpPr>
        <p:spPr>
          <a:xfrm>
            <a:off x="457200" y="0"/>
            <a:ext cx="8229600" cy="1143000"/>
          </a:xfrm>
        </p:spPr>
        <p:txBody>
          <a:bodyPr>
            <a:normAutofit/>
          </a:bodyPr>
          <a:lstStyle/>
          <a:p>
            <a:r>
              <a:rPr lang="en-US" dirty="0" smtClean="0"/>
              <a:t>Piney Woods Region</a:t>
            </a:r>
            <a:endParaRPr lang="en-US" dirty="0"/>
          </a:p>
        </p:txBody>
      </p:sp>
      <p:sp>
        <p:nvSpPr>
          <p:cNvPr id="9" name="TextBox 8"/>
          <p:cNvSpPr txBox="1"/>
          <p:nvPr/>
        </p:nvSpPr>
        <p:spPr>
          <a:xfrm>
            <a:off x="4876800" y="4724400"/>
            <a:ext cx="3429000" cy="276999"/>
          </a:xfrm>
          <a:prstGeom prst="rect">
            <a:avLst/>
          </a:prstGeom>
          <a:noFill/>
        </p:spPr>
        <p:txBody>
          <a:bodyPr wrap="square" rtlCol="0">
            <a:spAutoFit/>
          </a:bodyPr>
          <a:lstStyle/>
          <a:p>
            <a:pPr algn="ctr"/>
            <a:r>
              <a:rPr lang="en-US" sz="1200" dirty="0" smtClean="0"/>
              <a:t>Longleaf pine forest</a:t>
            </a:r>
            <a:endParaRPr lang="en-US" sz="1200" dirty="0"/>
          </a:p>
        </p:txBody>
      </p:sp>
      <p:sp>
        <p:nvSpPr>
          <p:cNvPr id="10" name="TextBox 9"/>
          <p:cNvSpPr txBox="1"/>
          <p:nvPr/>
        </p:nvSpPr>
        <p:spPr>
          <a:xfrm>
            <a:off x="838200" y="6019800"/>
            <a:ext cx="2286000" cy="381000"/>
          </a:xfrm>
          <a:prstGeom prst="rect">
            <a:avLst/>
          </a:prstGeom>
          <a:noFill/>
        </p:spPr>
        <p:txBody>
          <a:bodyPr wrap="square" rtlCol="0">
            <a:spAutoFit/>
          </a:bodyPr>
          <a:lstStyle/>
          <a:p>
            <a:r>
              <a:rPr lang="en-US" dirty="0" smtClean="0">
                <a:hlinkClick r:id="rId4" action="ppaction://hlinksldjump"/>
              </a:rPr>
              <a:t>View Regions Map</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219200"/>
            <a:ext cx="4038600" cy="4525963"/>
          </a:xfrm>
        </p:spPr>
        <p:txBody>
          <a:bodyPr>
            <a:normAutofit fontScale="92500" lnSpcReduction="20000"/>
          </a:bodyPr>
          <a:lstStyle/>
          <a:p>
            <a:r>
              <a:rPr lang="en-US" dirty="0" smtClean="0"/>
              <a:t>The region extends fifteen to twenty miles inland from the Mississippi Gulf Coast.</a:t>
            </a:r>
          </a:p>
          <a:p>
            <a:r>
              <a:rPr lang="en-US" dirty="0" smtClean="0"/>
              <a:t>The area was sparsely populated during the 19</a:t>
            </a:r>
            <a:r>
              <a:rPr lang="en-US" baseline="30000" dirty="0" smtClean="0"/>
              <a:t>th</a:t>
            </a:r>
            <a:r>
              <a:rPr lang="en-US" dirty="0" smtClean="0"/>
              <a:t> century and the early 20</a:t>
            </a:r>
            <a:r>
              <a:rPr lang="en-US" baseline="30000" dirty="0" smtClean="0"/>
              <a:t>th</a:t>
            </a:r>
            <a:r>
              <a:rPr lang="en-US" dirty="0" smtClean="0"/>
              <a:t> century, but it became heavily populated after WWII.</a:t>
            </a:r>
          </a:p>
          <a:p>
            <a:r>
              <a:rPr lang="en-US" dirty="0" smtClean="0"/>
              <a:t>The Gulf Coast is sometimes called the Mississippi Riviera.</a:t>
            </a:r>
          </a:p>
          <a:p>
            <a:endParaRPr lang="en-US" dirty="0" smtClean="0"/>
          </a:p>
          <a:p>
            <a:endParaRPr lang="en-US" dirty="0"/>
          </a:p>
        </p:txBody>
      </p:sp>
      <p:pic>
        <p:nvPicPr>
          <p:cNvPr id="7" name="Content Placeholder 6" descr="saltmarsh.jpg"/>
          <p:cNvPicPr>
            <a:picLocks noGrp="1" noChangeAspect="1"/>
          </p:cNvPicPr>
          <p:nvPr>
            <p:ph sz="half" idx="2"/>
          </p:nvPr>
        </p:nvPicPr>
        <p:blipFill>
          <a:blip r:embed="rId3" cstate="print"/>
          <a:stretch>
            <a:fillRect/>
          </a:stretch>
        </p:blipFill>
        <p:spPr>
          <a:xfrm>
            <a:off x="4648200" y="1892479"/>
            <a:ext cx="4038600" cy="3027005"/>
          </a:xfrm>
        </p:spPr>
      </p:pic>
      <p:sp>
        <p:nvSpPr>
          <p:cNvPr id="5" name="Title 4"/>
          <p:cNvSpPr>
            <a:spLocks noGrp="1"/>
          </p:cNvSpPr>
          <p:nvPr>
            <p:ph type="title"/>
          </p:nvPr>
        </p:nvSpPr>
        <p:spPr>
          <a:xfrm>
            <a:off x="457200" y="0"/>
            <a:ext cx="8229600" cy="1143000"/>
          </a:xfrm>
        </p:spPr>
        <p:txBody>
          <a:bodyPr>
            <a:normAutofit/>
          </a:bodyPr>
          <a:lstStyle/>
          <a:p>
            <a:r>
              <a:rPr lang="en-US" dirty="0" smtClean="0"/>
              <a:t>Coastal Meadows Region</a:t>
            </a:r>
            <a:endParaRPr lang="en-US" dirty="0"/>
          </a:p>
        </p:txBody>
      </p:sp>
      <p:sp>
        <p:nvSpPr>
          <p:cNvPr id="9" name="TextBox 8"/>
          <p:cNvSpPr txBox="1"/>
          <p:nvPr/>
        </p:nvSpPr>
        <p:spPr>
          <a:xfrm>
            <a:off x="5029200" y="4953000"/>
            <a:ext cx="3429000" cy="276999"/>
          </a:xfrm>
          <a:prstGeom prst="rect">
            <a:avLst/>
          </a:prstGeom>
          <a:noFill/>
        </p:spPr>
        <p:txBody>
          <a:bodyPr wrap="square" rtlCol="0">
            <a:spAutoFit/>
          </a:bodyPr>
          <a:lstStyle/>
          <a:p>
            <a:pPr algn="ctr"/>
            <a:r>
              <a:rPr lang="en-US" sz="1200" dirty="0" smtClean="0"/>
              <a:t>Mississippi Salt Marsh</a:t>
            </a:r>
            <a:endParaRPr lang="en-US" sz="1200" dirty="0"/>
          </a:p>
        </p:txBody>
      </p:sp>
      <p:sp>
        <p:nvSpPr>
          <p:cNvPr id="10" name="TextBox 9"/>
          <p:cNvSpPr txBox="1"/>
          <p:nvPr/>
        </p:nvSpPr>
        <p:spPr>
          <a:xfrm>
            <a:off x="838200" y="6019800"/>
            <a:ext cx="2286000" cy="381000"/>
          </a:xfrm>
          <a:prstGeom prst="rect">
            <a:avLst/>
          </a:prstGeom>
          <a:noFill/>
        </p:spPr>
        <p:txBody>
          <a:bodyPr wrap="square" rtlCol="0">
            <a:spAutoFit/>
          </a:bodyPr>
          <a:lstStyle/>
          <a:p>
            <a:r>
              <a:rPr lang="en-US" dirty="0" smtClean="0">
                <a:hlinkClick r:id="rId4" action="ppaction://hlinksldjump"/>
              </a:rPr>
              <a:t>View Regions Map</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Brown Loam Region</a:t>
            </a:r>
            <a:endParaRPr lang="en-US" dirty="0"/>
          </a:p>
        </p:txBody>
      </p:sp>
      <p:sp>
        <p:nvSpPr>
          <p:cNvPr id="6" name="Content Placeholder 5"/>
          <p:cNvSpPr>
            <a:spLocks noGrp="1"/>
          </p:cNvSpPr>
          <p:nvPr>
            <p:ph idx="1"/>
          </p:nvPr>
        </p:nvSpPr>
        <p:spPr/>
        <p:txBody>
          <a:bodyPr>
            <a:normAutofit/>
          </a:bodyPr>
          <a:lstStyle/>
          <a:p>
            <a:r>
              <a:rPr lang="en-US" dirty="0" smtClean="0"/>
              <a:t>The region extends from northern Tennessee to southern Louisiana.</a:t>
            </a:r>
          </a:p>
          <a:p>
            <a:r>
              <a:rPr lang="en-US" dirty="0" smtClean="0"/>
              <a:t>The region is a highly fertile soil belt, and it maintains several successful crops today.</a:t>
            </a:r>
          </a:p>
          <a:p>
            <a:r>
              <a:rPr lang="en-US" dirty="0" smtClean="0"/>
              <a:t>The soil was once overworked and abused during the antebellum era.</a:t>
            </a:r>
          </a:p>
          <a:p>
            <a:r>
              <a:rPr lang="en-US" dirty="0" smtClean="0"/>
              <a:t>The region was once called the Black Belt because of its high slave population.</a:t>
            </a:r>
          </a:p>
          <a:p>
            <a:endParaRPr lang="en-US" dirty="0"/>
          </a:p>
        </p:txBody>
      </p:sp>
      <p:sp>
        <p:nvSpPr>
          <p:cNvPr id="10" name="TextBox 9"/>
          <p:cNvSpPr txBox="1"/>
          <p:nvPr/>
        </p:nvSpPr>
        <p:spPr>
          <a:xfrm>
            <a:off x="838200" y="6019800"/>
            <a:ext cx="2286000" cy="381000"/>
          </a:xfrm>
          <a:prstGeom prst="rect">
            <a:avLst/>
          </a:prstGeom>
          <a:noFill/>
        </p:spPr>
        <p:txBody>
          <a:bodyPr wrap="square" rtlCol="0">
            <a:spAutoFit/>
          </a:bodyPr>
          <a:lstStyle/>
          <a:p>
            <a:r>
              <a:rPr lang="en-US" dirty="0" smtClean="0">
                <a:hlinkClick r:id="rId3" action="ppaction://hlinksldjump"/>
              </a:rPr>
              <a:t>View Regions Map</a:t>
            </a:r>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27</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990600"/>
            <a:ext cx="4038600" cy="4983163"/>
          </a:xfrm>
        </p:spPr>
        <p:txBody>
          <a:bodyPr>
            <a:normAutofit lnSpcReduction="10000"/>
          </a:bodyPr>
          <a:lstStyle/>
          <a:p>
            <a:r>
              <a:rPr lang="en-US" dirty="0" smtClean="0"/>
              <a:t>The Loess Bluffs Regions extends the length of Mississippi, from Tennessee to Louisiana.</a:t>
            </a:r>
          </a:p>
          <a:p>
            <a:r>
              <a:rPr lang="en-US" dirty="0" smtClean="0"/>
              <a:t>Loess soil, accumulated and windblown dust, is highly fertile but prone to erosion.</a:t>
            </a:r>
          </a:p>
          <a:p>
            <a:r>
              <a:rPr lang="en-US" dirty="0" smtClean="0"/>
              <a:t>The long bluffs were formed by prehistoric dust storms, sweeping eastward.</a:t>
            </a:r>
          </a:p>
          <a:p>
            <a:endParaRPr lang="en-US" dirty="0"/>
          </a:p>
        </p:txBody>
      </p:sp>
      <p:pic>
        <p:nvPicPr>
          <p:cNvPr id="7" name="Content Placeholder 6" descr="magnolia.jpg"/>
          <p:cNvPicPr>
            <a:picLocks noGrp="1" noChangeAspect="1"/>
          </p:cNvPicPr>
          <p:nvPr>
            <p:ph sz="half" idx="2"/>
          </p:nvPr>
        </p:nvPicPr>
        <p:blipFill>
          <a:blip r:embed="rId3" cstate="print"/>
          <a:stretch>
            <a:fillRect/>
          </a:stretch>
        </p:blipFill>
        <p:spPr>
          <a:xfrm>
            <a:off x="4637952" y="2514600"/>
            <a:ext cx="3477348" cy="2310606"/>
          </a:xfrm>
        </p:spPr>
      </p:pic>
      <p:sp>
        <p:nvSpPr>
          <p:cNvPr id="5" name="Title 4"/>
          <p:cNvSpPr>
            <a:spLocks noGrp="1"/>
          </p:cNvSpPr>
          <p:nvPr>
            <p:ph type="title"/>
          </p:nvPr>
        </p:nvSpPr>
        <p:spPr>
          <a:xfrm>
            <a:off x="457200" y="0"/>
            <a:ext cx="8229600" cy="1143000"/>
          </a:xfrm>
        </p:spPr>
        <p:txBody>
          <a:bodyPr>
            <a:normAutofit/>
          </a:bodyPr>
          <a:lstStyle/>
          <a:p>
            <a:r>
              <a:rPr lang="en-US" dirty="0" smtClean="0"/>
              <a:t>Loess Bluffs Region</a:t>
            </a:r>
            <a:endParaRPr lang="en-US" dirty="0"/>
          </a:p>
        </p:txBody>
      </p:sp>
      <p:sp>
        <p:nvSpPr>
          <p:cNvPr id="9" name="TextBox 8"/>
          <p:cNvSpPr txBox="1"/>
          <p:nvPr/>
        </p:nvSpPr>
        <p:spPr>
          <a:xfrm>
            <a:off x="4648200" y="4800600"/>
            <a:ext cx="3429000" cy="646331"/>
          </a:xfrm>
          <a:prstGeom prst="rect">
            <a:avLst/>
          </a:prstGeom>
          <a:noFill/>
        </p:spPr>
        <p:txBody>
          <a:bodyPr wrap="square" rtlCol="0">
            <a:spAutoFit/>
          </a:bodyPr>
          <a:lstStyle/>
          <a:p>
            <a:pPr algn="ctr"/>
            <a:r>
              <a:rPr lang="en-US" sz="1200" dirty="0" smtClean="0"/>
              <a:t>Natural populations of the state tree, southern magnolia, are found in the southern half of the state, including the Loess Bluffs.</a:t>
            </a:r>
            <a:endParaRPr lang="en-US" sz="1200" dirty="0"/>
          </a:p>
        </p:txBody>
      </p:sp>
      <p:sp>
        <p:nvSpPr>
          <p:cNvPr id="10" name="TextBox 9"/>
          <p:cNvSpPr txBox="1"/>
          <p:nvPr/>
        </p:nvSpPr>
        <p:spPr>
          <a:xfrm>
            <a:off x="838200" y="6019800"/>
            <a:ext cx="2286000" cy="381000"/>
          </a:xfrm>
          <a:prstGeom prst="rect">
            <a:avLst/>
          </a:prstGeom>
          <a:noFill/>
        </p:spPr>
        <p:txBody>
          <a:bodyPr wrap="square" rtlCol="0">
            <a:spAutoFit/>
          </a:bodyPr>
          <a:lstStyle/>
          <a:p>
            <a:r>
              <a:rPr lang="en-US" dirty="0" smtClean="0">
                <a:hlinkClick r:id="rId4" action="ppaction://hlinksldjump"/>
              </a:rPr>
              <a:t>View Regions Map</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143000"/>
            <a:ext cx="4038600" cy="4525963"/>
          </a:xfrm>
        </p:spPr>
        <p:txBody>
          <a:bodyPr>
            <a:normAutofit fontScale="92500" lnSpcReduction="20000"/>
          </a:bodyPr>
          <a:lstStyle/>
          <a:p>
            <a:r>
              <a:rPr lang="en-US" dirty="0" smtClean="0"/>
              <a:t>The region has some of the most fertile soil in the world; it contains alluvial soil, left by running water.</a:t>
            </a:r>
          </a:p>
          <a:p>
            <a:r>
              <a:rPr lang="en-US" dirty="0" smtClean="0"/>
              <a:t>The Yazoo Basin, or the Mississippi Delta, is a large stretch of land.</a:t>
            </a:r>
          </a:p>
          <a:p>
            <a:r>
              <a:rPr lang="en-US" dirty="0" smtClean="0"/>
              <a:t>Has been called the “most southern place on earth.”</a:t>
            </a:r>
          </a:p>
          <a:p>
            <a:r>
              <a:rPr lang="en-US" dirty="0" smtClean="0"/>
              <a:t>Plantation owners could not establish prestige until a levee system was established.</a:t>
            </a:r>
          </a:p>
          <a:p>
            <a:endParaRPr lang="en-US" dirty="0"/>
          </a:p>
        </p:txBody>
      </p:sp>
      <p:pic>
        <p:nvPicPr>
          <p:cNvPr id="7" name="Content Placeholder 6" descr="deltayazoo.jpg"/>
          <p:cNvPicPr>
            <a:picLocks noGrp="1" noChangeAspect="1"/>
          </p:cNvPicPr>
          <p:nvPr>
            <p:ph sz="half" idx="2"/>
          </p:nvPr>
        </p:nvPicPr>
        <p:blipFill>
          <a:blip r:embed="rId3" cstate="print"/>
          <a:stretch>
            <a:fillRect/>
          </a:stretch>
        </p:blipFill>
        <p:spPr>
          <a:xfrm>
            <a:off x="4724400" y="2286000"/>
            <a:ext cx="3450915" cy="2267744"/>
          </a:xfrm>
        </p:spPr>
      </p:pic>
      <p:sp>
        <p:nvSpPr>
          <p:cNvPr id="5" name="Title 4"/>
          <p:cNvSpPr>
            <a:spLocks noGrp="1"/>
          </p:cNvSpPr>
          <p:nvPr>
            <p:ph type="title"/>
          </p:nvPr>
        </p:nvSpPr>
        <p:spPr>
          <a:xfrm>
            <a:off x="457200" y="0"/>
            <a:ext cx="8229600" cy="1143000"/>
          </a:xfrm>
        </p:spPr>
        <p:txBody>
          <a:bodyPr>
            <a:normAutofit/>
          </a:bodyPr>
          <a:lstStyle/>
          <a:p>
            <a:r>
              <a:rPr lang="en-US" dirty="0" smtClean="0"/>
              <a:t>Delta-Yazoo Basin Region</a:t>
            </a:r>
            <a:endParaRPr lang="en-US" dirty="0"/>
          </a:p>
        </p:txBody>
      </p:sp>
      <p:sp>
        <p:nvSpPr>
          <p:cNvPr id="9" name="TextBox 8"/>
          <p:cNvSpPr txBox="1"/>
          <p:nvPr/>
        </p:nvSpPr>
        <p:spPr>
          <a:xfrm>
            <a:off x="4724400" y="4572000"/>
            <a:ext cx="3429000" cy="276999"/>
          </a:xfrm>
          <a:prstGeom prst="rect">
            <a:avLst/>
          </a:prstGeom>
          <a:noFill/>
        </p:spPr>
        <p:txBody>
          <a:bodyPr wrap="square" rtlCol="0">
            <a:spAutoFit/>
          </a:bodyPr>
          <a:lstStyle/>
          <a:p>
            <a:pPr algn="ctr"/>
            <a:r>
              <a:rPr lang="en-US" sz="1200" dirty="0" smtClean="0"/>
              <a:t>Catfish farm as seen from the air.</a:t>
            </a:r>
            <a:endParaRPr lang="en-US" sz="1200" dirty="0"/>
          </a:p>
        </p:txBody>
      </p:sp>
      <p:sp>
        <p:nvSpPr>
          <p:cNvPr id="10" name="TextBox 9"/>
          <p:cNvSpPr txBox="1"/>
          <p:nvPr/>
        </p:nvSpPr>
        <p:spPr>
          <a:xfrm>
            <a:off x="838200" y="6019800"/>
            <a:ext cx="2286000" cy="381000"/>
          </a:xfrm>
          <a:prstGeom prst="rect">
            <a:avLst/>
          </a:prstGeom>
          <a:noFill/>
        </p:spPr>
        <p:txBody>
          <a:bodyPr wrap="square" rtlCol="0">
            <a:spAutoFit/>
          </a:bodyPr>
          <a:lstStyle/>
          <a:p>
            <a:r>
              <a:rPr lang="en-US" dirty="0" smtClean="0">
                <a:hlinkClick r:id="rId4" action="ppaction://hlinksldjump"/>
              </a:rPr>
              <a:t>View Regions Map</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effectLst>
                  <a:outerShdw blurRad="38100" dist="38100" dir="2700000" algn="tl">
                    <a:srgbClr val="000000">
                      <a:alpha val="43137"/>
                    </a:srgbClr>
                  </a:outerShdw>
                </a:effectLst>
              </a:rPr>
              <a:t>Section 1: Where in the World is Mississippi?</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57400"/>
            <a:ext cx="8229600" cy="4068763"/>
          </a:xfrm>
        </p:spPr>
        <p:txBody>
          <a:bodyPr/>
          <a:lstStyle/>
          <a:p>
            <a:r>
              <a:rPr lang="en-US" dirty="0" smtClean="0"/>
              <a:t>Essential Question: How does location affect the lives of the people of Mississippi? </a:t>
            </a:r>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z="1200" smtClean="0"/>
              <a:pPr algn="r"/>
              <a:t>3</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r>
              <a:rPr lang="en-US" dirty="0" smtClean="0"/>
              <a:t>The French established  the Natchez District in 1716.</a:t>
            </a:r>
          </a:p>
          <a:p>
            <a:r>
              <a:rPr lang="en-US" dirty="0" smtClean="0"/>
              <a:t>The region was the wealthiest in the state.</a:t>
            </a:r>
          </a:p>
          <a:p>
            <a:r>
              <a:rPr lang="en-US" dirty="0" smtClean="0"/>
              <a:t>It had the highest slave population in the state.</a:t>
            </a:r>
          </a:p>
          <a:p>
            <a:r>
              <a:rPr lang="en-US" dirty="0" smtClean="0"/>
              <a:t>This region is a symbol of the Old South.</a:t>
            </a:r>
          </a:p>
          <a:p>
            <a:endParaRPr lang="en-US" dirty="0"/>
          </a:p>
        </p:txBody>
      </p:sp>
      <p:pic>
        <p:nvPicPr>
          <p:cNvPr id="7" name="Content Placeholder 6" descr="Melrose-natchez-1-pubdom.jpg"/>
          <p:cNvPicPr>
            <a:picLocks noGrp="1" noChangeAspect="1"/>
          </p:cNvPicPr>
          <p:nvPr>
            <p:ph sz="half" idx="2"/>
          </p:nvPr>
        </p:nvPicPr>
        <p:blipFill>
          <a:blip r:embed="rId3" cstate="print"/>
          <a:stretch>
            <a:fillRect/>
          </a:stretch>
        </p:blipFill>
        <p:spPr>
          <a:xfrm>
            <a:off x="4929187" y="2596356"/>
            <a:ext cx="3476625" cy="2533650"/>
          </a:xfrm>
        </p:spPr>
      </p:pic>
      <p:sp>
        <p:nvSpPr>
          <p:cNvPr id="5" name="Title 4"/>
          <p:cNvSpPr>
            <a:spLocks noGrp="1"/>
          </p:cNvSpPr>
          <p:nvPr>
            <p:ph type="title"/>
          </p:nvPr>
        </p:nvSpPr>
        <p:spPr/>
        <p:txBody>
          <a:bodyPr>
            <a:normAutofit fontScale="90000"/>
          </a:bodyPr>
          <a:lstStyle/>
          <a:p>
            <a:r>
              <a:rPr lang="en-US" dirty="0" smtClean="0"/>
              <a:t>Southern River Counties – </a:t>
            </a:r>
            <a:br>
              <a:rPr lang="en-US" dirty="0" smtClean="0"/>
            </a:br>
            <a:r>
              <a:rPr lang="en-US" dirty="0" smtClean="0"/>
              <a:t>Natchez Region</a:t>
            </a:r>
            <a:endParaRPr lang="en-US" dirty="0"/>
          </a:p>
        </p:txBody>
      </p:sp>
      <p:sp>
        <p:nvSpPr>
          <p:cNvPr id="9" name="TextBox 8"/>
          <p:cNvSpPr txBox="1"/>
          <p:nvPr/>
        </p:nvSpPr>
        <p:spPr>
          <a:xfrm>
            <a:off x="4953000" y="5105400"/>
            <a:ext cx="3429000" cy="461665"/>
          </a:xfrm>
          <a:prstGeom prst="rect">
            <a:avLst/>
          </a:prstGeom>
          <a:noFill/>
        </p:spPr>
        <p:txBody>
          <a:bodyPr wrap="square" rtlCol="0">
            <a:spAutoFit/>
          </a:bodyPr>
          <a:lstStyle/>
          <a:p>
            <a:r>
              <a:rPr lang="en-US" sz="1200" dirty="0" smtClean="0"/>
              <a:t>Home built in 1845 shows the wealth of the region.</a:t>
            </a:r>
          </a:p>
          <a:p>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effectLst>
                  <a:outerShdw blurRad="38100" dist="38100" dir="2700000" algn="tl">
                    <a:srgbClr val="000000">
                      <a:alpha val="43137"/>
                    </a:srgbClr>
                  </a:outerShdw>
                </a:effectLst>
              </a:rPr>
              <a:t>Section 4: Natural Resources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a:t>
            </a:r>
          </a:p>
          <a:p>
            <a:pPr lvl="1"/>
            <a:r>
              <a:rPr lang="en-US" dirty="0" smtClean="0"/>
              <a:t>How have the natural resources of Mississippi affected its growth and development? </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a:xfrm>
            <a:off x="6553200" y="6530583"/>
            <a:ext cx="2133600" cy="365125"/>
          </a:xfrm>
        </p:spPr>
        <p:txBody>
          <a:bodyPr/>
          <a:lstStyle/>
          <a:p>
            <a:pPr algn="r"/>
            <a:fld id="{5B75B92E-C504-4F72-91D6-D83D77D1C380}" type="slidenum">
              <a:rPr lang="en-US" sz="1200" smtClean="0"/>
              <a:pPr algn="r"/>
              <a:t>31</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Section 4: Natural Resources</a:t>
            </a:r>
            <a:endParaRPr lang="en-US" dirty="0"/>
          </a:p>
        </p:txBody>
      </p:sp>
      <p:sp>
        <p:nvSpPr>
          <p:cNvPr id="3" name="Content Placeholder 2"/>
          <p:cNvSpPr>
            <a:spLocks noGrp="1"/>
          </p:cNvSpPr>
          <p:nvPr>
            <p:ph idx="1"/>
          </p:nvPr>
        </p:nvSpPr>
        <p:spPr>
          <a:xfrm>
            <a:off x="685800" y="1524000"/>
            <a:ext cx="8229600" cy="4800600"/>
          </a:xfrm>
        </p:spPr>
        <p:txBody>
          <a:bodyPr>
            <a:normAutofit/>
          </a:bodyPr>
          <a:lstStyle/>
          <a:p>
            <a:r>
              <a:rPr lang="en-US" dirty="0" smtClean="0"/>
              <a:t>What terms do I need to know? </a:t>
            </a:r>
          </a:p>
          <a:p>
            <a:pPr lvl="1"/>
            <a:r>
              <a:rPr lang="en-US" dirty="0" smtClean="0"/>
              <a:t>natural resource</a:t>
            </a:r>
          </a:p>
          <a:p>
            <a:pPr lvl="1"/>
            <a:r>
              <a:rPr lang="en-US" dirty="0" smtClean="0"/>
              <a:t>tributary</a:t>
            </a:r>
          </a:p>
          <a:p>
            <a:pPr lvl="1"/>
            <a:r>
              <a:rPr lang="en-US" dirty="0" smtClean="0"/>
              <a:t>drainage basin</a:t>
            </a:r>
          </a:p>
          <a:p>
            <a:pPr lvl="1"/>
            <a:r>
              <a:rPr lang="en-US" dirty="0" smtClean="0"/>
              <a:t>groundwater</a:t>
            </a:r>
          </a:p>
          <a:p>
            <a:pPr lvl="1"/>
            <a:r>
              <a:rPr lang="en-US" dirty="0" smtClean="0"/>
              <a:t>surface water</a:t>
            </a:r>
          </a:p>
          <a:p>
            <a:pPr lvl="1"/>
            <a:r>
              <a:rPr lang="en-US" dirty="0" smtClean="0"/>
              <a:t>reservoir</a:t>
            </a:r>
          </a:p>
          <a:p>
            <a:pPr lvl="1"/>
            <a:r>
              <a:rPr lang="en-US" dirty="0" smtClean="0"/>
              <a:t>aquaculture</a:t>
            </a:r>
          </a:p>
          <a:p>
            <a:pPr lvl="1"/>
            <a:r>
              <a:rPr lang="en-US" dirty="0" smtClean="0"/>
              <a:t>lignite</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a:xfrm>
            <a:off x="6553200" y="6530583"/>
            <a:ext cx="2133600" cy="365125"/>
          </a:xfrm>
        </p:spPr>
        <p:txBody>
          <a:bodyPr/>
          <a:lstStyle/>
          <a:p>
            <a:pPr algn="r"/>
            <a:fld id="{5B75B92E-C504-4F72-91D6-D83D77D1C380}" type="slidenum">
              <a:rPr lang="en-US" sz="1200" smtClean="0"/>
              <a:pPr algn="r"/>
              <a:t>32</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Section 4: Natural Resources</a:t>
            </a:r>
            <a:endParaRPr lang="en-US" dirty="0"/>
          </a:p>
        </p:txBody>
      </p:sp>
      <p:sp>
        <p:nvSpPr>
          <p:cNvPr id="3" name="Content Placeholder 2"/>
          <p:cNvSpPr>
            <a:spLocks noGrp="1"/>
          </p:cNvSpPr>
          <p:nvPr>
            <p:ph idx="1"/>
          </p:nvPr>
        </p:nvSpPr>
        <p:spPr>
          <a:xfrm>
            <a:off x="457200" y="914400"/>
            <a:ext cx="8229600" cy="5257800"/>
          </a:xfrm>
        </p:spPr>
        <p:txBody>
          <a:bodyPr>
            <a:normAutofit fontScale="85000" lnSpcReduction="10000"/>
          </a:bodyPr>
          <a:lstStyle/>
          <a:p>
            <a:r>
              <a:rPr lang="en-US" dirty="0" smtClean="0"/>
              <a:t>Increased use of natural resources has led to  controversy about environmental issues and climate change.</a:t>
            </a:r>
          </a:p>
          <a:p>
            <a:r>
              <a:rPr lang="en-US" dirty="0" smtClean="0"/>
              <a:t>State agencies like the Mississippi Department of Environmental Quality (MDEQ) and The Mississippi Mineral Resources Institute (MMRI) work to protect the state’s environment and promote the development of its natural resources.</a:t>
            </a:r>
          </a:p>
          <a:p>
            <a:r>
              <a:rPr lang="en-US" dirty="0" smtClean="0"/>
              <a:t>Mississippi has acres of woodlands, as well as clean rivers and creeks, but many residents complain about encroachment.</a:t>
            </a:r>
          </a:p>
          <a:p>
            <a:r>
              <a:rPr lang="en-US" dirty="0" smtClean="0"/>
              <a:t>Mississippi is faced with trying to balance nature with the development of modern, urban society.</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a:xfrm>
            <a:off x="6553200" y="6531367"/>
            <a:ext cx="2133600" cy="365125"/>
          </a:xfrm>
        </p:spPr>
        <p:txBody>
          <a:bodyPr/>
          <a:lstStyle/>
          <a:p>
            <a:pPr algn="r"/>
            <a:fld id="{5B75B92E-C504-4F72-91D6-D83D77D1C380}" type="slidenum">
              <a:rPr lang="en-US" sz="1200" smtClean="0"/>
              <a:pPr algn="r"/>
              <a:t>33</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Water Resources</a:t>
            </a:r>
            <a:endParaRPr lang="en-US" dirty="0"/>
          </a:p>
        </p:txBody>
      </p:sp>
      <p:sp>
        <p:nvSpPr>
          <p:cNvPr id="6" name="Content Placeholder 5"/>
          <p:cNvSpPr>
            <a:spLocks noGrp="1"/>
          </p:cNvSpPr>
          <p:nvPr>
            <p:ph idx="1"/>
          </p:nvPr>
        </p:nvSpPr>
        <p:spPr/>
        <p:txBody>
          <a:bodyPr>
            <a:normAutofit/>
          </a:bodyPr>
          <a:lstStyle/>
          <a:p>
            <a:r>
              <a:rPr lang="en-US" dirty="0" smtClean="0"/>
              <a:t>Water is one of Mother Nature’s most vital resources.</a:t>
            </a:r>
          </a:p>
          <a:p>
            <a:r>
              <a:rPr lang="en-US" dirty="0" smtClean="0"/>
              <a:t>Mississippi has an abundant water supply. </a:t>
            </a:r>
          </a:p>
          <a:p>
            <a:r>
              <a:rPr lang="en-US" dirty="0" smtClean="0"/>
              <a:t>We must not pollute our water systems.</a:t>
            </a:r>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34</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r>
              <a:rPr lang="en-US" dirty="0" smtClean="0"/>
              <a:t>The Mississippi River is almost 2,500 miles long and extends from Minnesota to the Gulf of Mexico.</a:t>
            </a:r>
          </a:p>
          <a:p>
            <a:r>
              <a:rPr lang="en-US" dirty="0" smtClean="0"/>
              <a:t>The Mississippi River basin stretches from Appalachian Mountains to the Rocky Mountains.</a:t>
            </a:r>
          </a:p>
          <a:p>
            <a:endParaRPr lang="en-US" dirty="0"/>
          </a:p>
        </p:txBody>
      </p:sp>
      <p:pic>
        <p:nvPicPr>
          <p:cNvPr id="7" name="Content Placeholder 6" descr="river barge.jpg"/>
          <p:cNvPicPr>
            <a:picLocks noGrp="1" noChangeAspect="1"/>
          </p:cNvPicPr>
          <p:nvPr>
            <p:ph sz="half" idx="2"/>
          </p:nvPr>
        </p:nvPicPr>
        <p:blipFill>
          <a:blip r:embed="rId3" cstate="print"/>
          <a:stretch>
            <a:fillRect/>
          </a:stretch>
        </p:blipFill>
        <p:spPr>
          <a:xfrm>
            <a:off x="4953000" y="2286000"/>
            <a:ext cx="3409950" cy="2562225"/>
          </a:xfrm>
        </p:spPr>
      </p:pic>
      <p:sp>
        <p:nvSpPr>
          <p:cNvPr id="5" name="Title 4"/>
          <p:cNvSpPr>
            <a:spLocks noGrp="1"/>
          </p:cNvSpPr>
          <p:nvPr>
            <p:ph type="title"/>
          </p:nvPr>
        </p:nvSpPr>
        <p:spPr>
          <a:xfrm>
            <a:off x="457200" y="0"/>
            <a:ext cx="8229600" cy="1143000"/>
          </a:xfrm>
        </p:spPr>
        <p:txBody>
          <a:bodyPr>
            <a:normAutofit/>
          </a:bodyPr>
          <a:lstStyle/>
          <a:p>
            <a:r>
              <a:rPr lang="en-US" dirty="0" smtClean="0"/>
              <a:t>Water Resources: Mississippi River</a:t>
            </a:r>
            <a:endParaRPr lang="en-US" dirty="0"/>
          </a:p>
        </p:txBody>
      </p:sp>
      <p:sp>
        <p:nvSpPr>
          <p:cNvPr id="9" name="TextBox 8"/>
          <p:cNvSpPr txBox="1"/>
          <p:nvPr/>
        </p:nvSpPr>
        <p:spPr>
          <a:xfrm>
            <a:off x="4953000" y="4800600"/>
            <a:ext cx="3429000" cy="461665"/>
          </a:xfrm>
          <a:prstGeom prst="rect">
            <a:avLst/>
          </a:prstGeom>
          <a:noFill/>
        </p:spPr>
        <p:txBody>
          <a:bodyPr wrap="square" rtlCol="0">
            <a:spAutoFit/>
          </a:bodyPr>
          <a:lstStyle/>
          <a:p>
            <a:r>
              <a:rPr lang="en-US" sz="1200" dirty="0" smtClean="0"/>
              <a:t>Barges carry tons of cargo daily in the Mississippi River. </a:t>
            </a:r>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Water Resources: Groundwater and Surface Water</a:t>
            </a:r>
            <a:endParaRPr lang="en-US" dirty="0"/>
          </a:p>
        </p:txBody>
      </p:sp>
      <p:sp>
        <p:nvSpPr>
          <p:cNvPr id="6" name="Content Placeholder 5"/>
          <p:cNvSpPr>
            <a:spLocks noGrp="1"/>
          </p:cNvSpPr>
          <p:nvPr>
            <p:ph idx="1"/>
          </p:nvPr>
        </p:nvSpPr>
        <p:spPr/>
        <p:txBody>
          <a:bodyPr>
            <a:normAutofit/>
          </a:bodyPr>
          <a:lstStyle/>
          <a:p>
            <a:r>
              <a:rPr lang="en-US" dirty="0" smtClean="0"/>
              <a:t>Groundwater is moisture that seeps from the surface and accumulates in aquifers. It returns to the surface in the form of springs and wells.</a:t>
            </a:r>
          </a:p>
          <a:p>
            <a:r>
              <a:rPr lang="en-US" dirty="0" smtClean="0"/>
              <a:t>Groundwater is the primary source of drinking water for Mississippi.</a:t>
            </a:r>
          </a:p>
          <a:p>
            <a:r>
              <a:rPr lang="en-US" dirty="0" smtClean="0"/>
              <a:t>Surface water comes from lakes, ponds, rivers, and reservoirs.</a:t>
            </a:r>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Water Resources: Reservoirs </a:t>
            </a:r>
            <a:endParaRPr lang="en-US" dirty="0"/>
          </a:p>
        </p:txBody>
      </p:sp>
      <p:sp>
        <p:nvSpPr>
          <p:cNvPr id="6" name="Content Placeholder 5"/>
          <p:cNvSpPr>
            <a:spLocks noGrp="1"/>
          </p:cNvSpPr>
          <p:nvPr>
            <p:ph idx="1"/>
          </p:nvPr>
        </p:nvSpPr>
        <p:spPr/>
        <p:txBody>
          <a:bodyPr>
            <a:normAutofit/>
          </a:bodyPr>
          <a:lstStyle/>
          <a:p>
            <a:r>
              <a:rPr lang="en-US" dirty="0" smtClean="0"/>
              <a:t>There are 6 reservoirs in Mississippi.</a:t>
            </a:r>
          </a:p>
          <a:p>
            <a:pPr lvl="1"/>
            <a:r>
              <a:rPr lang="en-US" dirty="0" smtClean="0"/>
              <a:t>Pickwick Lake is the oldest and was developed by the Tennessee Valley Authority. </a:t>
            </a:r>
          </a:p>
          <a:p>
            <a:pPr lvl="1"/>
            <a:r>
              <a:rPr lang="en-US" dirty="0" smtClean="0"/>
              <a:t>Grenada, </a:t>
            </a:r>
            <a:r>
              <a:rPr lang="en-US" dirty="0" err="1" smtClean="0"/>
              <a:t>Arkabutla</a:t>
            </a:r>
            <a:r>
              <a:rPr lang="en-US" dirty="0" smtClean="0"/>
              <a:t>, </a:t>
            </a:r>
            <a:r>
              <a:rPr lang="en-US" dirty="0" err="1" smtClean="0"/>
              <a:t>Satdis</a:t>
            </a:r>
            <a:r>
              <a:rPr lang="en-US" dirty="0" smtClean="0"/>
              <a:t>, and Enid were constructed to collect the water that drains from the Northeast Hills. </a:t>
            </a:r>
          </a:p>
          <a:p>
            <a:pPr lvl="1"/>
            <a:r>
              <a:rPr lang="en-US" dirty="0" smtClean="0"/>
              <a:t>The Barnett Reservoir is the largest and the primary source of water for the city of Jackson.</a:t>
            </a:r>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37</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Water Resources: Catfish Ponds </a:t>
            </a:r>
            <a:endParaRPr lang="en-US" dirty="0"/>
          </a:p>
        </p:txBody>
      </p:sp>
      <p:sp>
        <p:nvSpPr>
          <p:cNvPr id="6" name="Content Placeholder 5"/>
          <p:cNvSpPr>
            <a:spLocks noGrp="1"/>
          </p:cNvSpPr>
          <p:nvPr>
            <p:ph idx="1"/>
          </p:nvPr>
        </p:nvSpPr>
        <p:spPr/>
        <p:txBody>
          <a:bodyPr>
            <a:normAutofit lnSpcReduction="10000"/>
          </a:bodyPr>
          <a:lstStyle/>
          <a:p>
            <a:r>
              <a:rPr lang="en-US" dirty="0" smtClean="0"/>
              <a:t>Catfish farming is the leading form of aquaculture in the United States.</a:t>
            </a:r>
          </a:p>
          <a:p>
            <a:r>
              <a:rPr lang="en-US" dirty="0" smtClean="0"/>
              <a:t>Catfish farming accounts for 46% of the aquaculture in the nation.</a:t>
            </a:r>
          </a:p>
          <a:p>
            <a:r>
              <a:rPr lang="en-US" dirty="0" smtClean="0"/>
              <a:t>Mississippi has more water surface acres of catfish farms than Alabama, Arkansas, and Louisiana combined. </a:t>
            </a:r>
          </a:p>
          <a:p>
            <a:r>
              <a:rPr lang="en-US" dirty="0" smtClean="0"/>
              <a:t>Across the state, there are more than 70,000 surface acres of catfish farms. </a:t>
            </a:r>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38</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Timber Resources</a:t>
            </a:r>
            <a:endParaRPr lang="en-US" dirty="0"/>
          </a:p>
        </p:txBody>
      </p:sp>
      <p:sp>
        <p:nvSpPr>
          <p:cNvPr id="6" name="Content Placeholder 5"/>
          <p:cNvSpPr>
            <a:spLocks noGrp="1"/>
          </p:cNvSpPr>
          <p:nvPr>
            <p:ph idx="1"/>
          </p:nvPr>
        </p:nvSpPr>
        <p:spPr/>
        <p:txBody>
          <a:bodyPr>
            <a:normAutofit/>
          </a:bodyPr>
          <a:lstStyle/>
          <a:p>
            <a:r>
              <a:rPr lang="en-US" dirty="0" smtClean="0"/>
              <a:t>Most of the state’s land is devoted to forestry rather than agriculture, or all other uses of land combined.</a:t>
            </a:r>
          </a:p>
          <a:p>
            <a:r>
              <a:rPr lang="en-US" dirty="0" smtClean="0"/>
              <a:t>Mississippi’s climate is well-suited for timber production.</a:t>
            </a:r>
          </a:p>
          <a:p>
            <a:r>
              <a:rPr lang="en-US" dirty="0" smtClean="0"/>
              <a:t>After the Civil War, timber began to be harvested.</a:t>
            </a:r>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39</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Section 1: Where in the World is Mississippi?</a:t>
            </a:r>
            <a:endParaRPr lang="en-US" dirty="0"/>
          </a:p>
        </p:txBody>
      </p:sp>
      <p:sp>
        <p:nvSpPr>
          <p:cNvPr id="3" name="Content Placeholder 2"/>
          <p:cNvSpPr>
            <a:spLocks noGrp="1"/>
          </p:cNvSpPr>
          <p:nvPr>
            <p:ph idx="1"/>
          </p:nvPr>
        </p:nvSpPr>
        <p:spPr/>
        <p:txBody>
          <a:bodyPr/>
          <a:lstStyle/>
          <a:p>
            <a:r>
              <a:rPr lang="en-US" dirty="0" smtClean="0"/>
              <a:t>What terms do I need to know? </a:t>
            </a:r>
          </a:p>
          <a:p>
            <a:pPr lvl="1"/>
            <a:r>
              <a:rPr lang="en-US" dirty="0" smtClean="0"/>
              <a:t>absolute location</a:t>
            </a:r>
          </a:p>
          <a:p>
            <a:pPr lvl="1"/>
            <a:r>
              <a:rPr lang="en-US" dirty="0" smtClean="0"/>
              <a:t>longitude</a:t>
            </a:r>
          </a:p>
          <a:p>
            <a:pPr lvl="1"/>
            <a:r>
              <a:rPr lang="en-US" dirty="0" smtClean="0"/>
              <a:t>prime meridian</a:t>
            </a:r>
          </a:p>
          <a:p>
            <a:pPr lvl="1"/>
            <a:r>
              <a:rPr lang="en-US" dirty="0" smtClean="0"/>
              <a:t>latitude</a:t>
            </a:r>
          </a:p>
          <a:p>
            <a:pPr lvl="1"/>
            <a:r>
              <a:rPr lang="en-US" dirty="0" smtClean="0"/>
              <a:t>equator</a:t>
            </a:r>
          </a:p>
          <a:p>
            <a:pPr lvl="1"/>
            <a:r>
              <a:rPr lang="en-US" dirty="0" smtClean="0"/>
              <a:t>elevation</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z="1200" smtClean="0"/>
              <a:pPr algn="r"/>
              <a:t>4</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Mineral Resources</a:t>
            </a:r>
            <a:endParaRPr lang="en-US" dirty="0"/>
          </a:p>
        </p:txBody>
      </p:sp>
      <p:sp>
        <p:nvSpPr>
          <p:cNvPr id="6" name="Content Placeholder 5"/>
          <p:cNvSpPr>
            <a:spLocks noGrp="1"/>
          </p:cNvSpPr>
          <p:nvPr>
            <p:ph idx="1"/>
          </p:nvPr>
        </p:nvSpPr>
        <p:spPr/>
        <p:txBody>
          <a:bodyPr>
            <a:normAutofit/>
          </a:bodyPr>
          <a:lstStyle/>
          <a:p>
            <a:r>
              <a:rPr lang="en-US" dirty="0" smtClean="0"/>
              <a:t>The state has commercial quantities of sand, gravel, clay, oil, and gas. </a:t>
            </a:r>
          </a:p>
          <a:p>
            <a:r>
              <a:rPr lang="en-US" dirty="0" smtClean="0"/>
              <a:t>In 1926, the first oil field was discovered in Mississippi. </a:t>
            </a:r>
          </a:p>
          <a:p>
            <a:r>
              <a:rPr lang="en-US" dirty="0" smtClean="0"/>
              <a:t>Mississippi’s most abundant resource is  lignite. </a:t>
            </a:r>
          </a:p>
          <a:p>
            <a:r>
              <a:rPr lang="en-US" dirty="0" smtClean="0"/>
              <a:t>The state holds about  13% of the nation’s reserves. </a:t>
            </a:r>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40</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r>
              <a:rPr lang="en-US" dirty="0" smtClean="0"/>
              <a:t>Hunting and fishing environments have changed, but there is still a variety of wild game. </a:t>
            </a:r>
          </a:p>
          <a:p>
            <a:r>
              <a:rPr lang="en-US" dirty="0" smtClean="0"/>
              <a:t>State and natural parks work to preserve thousands of acres in Mississippi. </a:t>
            </a:r>
          </a:p>
        </p:txBody>
      </p:sp>
      <p:pic>
        <p:nvPicPr>
          <p:cNvPr id="10" name="Content Placeholder 9" descr="farm barn.jpg"/>
          <p:cNvPicPr>
            <a:picLocks noGrp="1" noChangeAspect="1"/>
          </p:cNvPicPr>
          <p:nvPr>
            <p:ph sz="half" idx="2"/>
          </p:nvPr>
        </p:nvPicPr>
        <p:blipFill>
          <a:blip r:embed="rId3" cstate="print"/>
          <a:srcRect t="20203"/>
          <a:stretch>
            <a:fillRect/>
          </a:stretch>
        </p:blipFill>
        <p:spPr>
          <a:xfrm>
            <a:off x="5257800" y="1752600"/>
            <a:ext cx="3014291" cy="3611563"/>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457200" y="0"/>
            <a:ext cx="8229600" cy="1143000"/>
          </a:xfrm>
        </p:spPr>
        <p:txBody>
          <a:bodyPr>
            <a:normAutofit/>
          </a:bodyPr>
          <a:lstStyle/>
          <a:p>
            <a:r>
              <a:rPr lang="en-US" dirty="0" smtClean="0"/>
              <a:t>The Face of the Land</a:t>
            </a:r>
            <a:endParaRPr lang="en-US" dirty="0"/>
          </a:p>
        </p:txBody>
      </p:sp>
      <p:sp>
        <p:nvSpPr>
          <p:cNvPr id="9" name="TextBox 8"/>
          <p:cNvSpPr txBox="1"/>
          <p:nvPr/>
        </p:nvSpPr>
        <p:spPr>
          <a:xfrm>
            <a:off x="5257800" y="5486400"/>
            <a:ext cx="3429000" cy="646331"/>
          </a:xfrm>
          <a:prstGeom prst="rect">
            <a:avLst/>
          </a:prstGeom>
          <a:noFill/>
        </p:spPr>
        <p:txBody>
          <a:bodyPr wrap="square" rtlCol="0">
            <a:spAutoFit/>
          </a:bodyPr>
          <a:lstStyle/>
          <a:p>
            <a:r>
              <a:rPr lang="en-US" sz="1200" dirty="0" smtClean="0"/>
              <a:t>Stovall Farms is the oldest farm in Coahoma County, Mississippi, and it still owned and operated by the same family.</a:t>
            </a:r>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400800" y="6096000"/>
            <a:ext cx="2214581" cy="369332"/>
          </a:xfrm>
          <a:prstGeom prst="rect">
            <a:avLst/>
          </a:prstGeom>
          <a:noFill/>
          <a:effectLst>
            <a:softEdge rad="31750"/>
          </a:effectLst>
        </p:spPr>
        <p:txBody>
          <a:bodyPr wrap="none" rtlCol="0">
            <a:spAutoFit/>
          </a:bodyPr>
          <a:lstStyle/>
          <a:p>
            <a:r>
              <a:rPr lang="en-US" dirty="0" smtClean="0">
                <a:hlinkClick r:id="rId4" action="ppaction://hlinksldjump"/>
              </a:rPr>
              <a:t>Return to Main Menu</a:t>
            </a:r>
            <a:endParaRPr lang="en-US" dirty="0"/>
          </a:p>
        </p:txBody>
      </p:sp>
      <p:sp>
        <p:nvSpPr>
          <p:cNvPr id="5" name="TextBox 4"/>
          <p:cNvSpPr txBox="1"/>
          <p:nvPr/>
        </p:nvSpPr>
        <p:spPr>
          <a:xfrm>
            <a:off x="533400" y="4267200"/>
            <a:ext cx="7924800" cy="1661993"/>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a:t>
            </a:r>
            <a:r>
              <a:rPr lang="en-US" sz="1200" dirty="0" err="1" smtClean="0">
                <a:solidFill>
                  <a:schemeClr val="bg1"/>
                </a:solidFill>
              </a:rPr>
              <a:t>allstarecho</a:t>
            </a:r>
            <a:r>
              <a:rPr lang="en-US" sz="1200" dirty="0" smtClean="0">
                <a:solidFill>
                  <a:schemeClr val="bg1"/>
                </a:solidFill>
              </a:rPr>
              <a:t> on Wikimedia Commons; Slide 2: Public Domain Wikimedia Commons; Slide 11: U.S. Fish and Wildlife Service; Slide 12: Department of Natural Resources; Slide 13: National Weather Service; Slide 19: Public Domain; Slide 20: Mississippi Department of Wildlife, Fisheries, and Parks; Slide 22: Mississippi State University; Slide 23: Gary Bridgman on Wikimedia Commons; Slide 40: USDA; Image Credits slide: Eskimo.the on Wikimedia Commons, Slide 25: EPA; Slide 26: S. Brewer, The University of Mississippi, Slide 28: EPA,  Slide 29: Natural Resources Conservation Service; Slide 30: Public Domain Wikimedia Commons; Slide 35; Thomas R. </a:t>
            </a:r>
            <a:r>
              <a:rPr lang="en-US" sz="1200" dirty="0" err="1" smtClean="0">
                <a:solidFill>
                  <a:schemeClr val="bg1"/>
                </a:solidFill>
              </a:rPr>
              <a:t>Machnitzki</a:t>
            </a:r>
            <a:r>
              <a:rPr lang="en-US" sz="1200" dirty="0" smtClean="0">
                <a:solidFill>
                  <a:schemeClr val="bg1"/>
                </a:solidFill>
              </a:rPr>
              <a:t> on Wikimedia Commons</a:t>
            </a:r>
            <a:endParaRPr lang="en-US" sz="1200" dirty="0">
              <a:solidFill>
                <a:schemeClr val="bg1"/>
              </a:solidFill>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solidFill>
                  <a:schemeClr val="bg1"/>
                </a:solidFill>
                <a:effectLst>
                  <a:outerShdw blurRad="38100" dist="38100" dir="2700000" algn="tl">
                    <a:srgbClr val="000000">
                      <a:alpha val="43137"/>
                    </a:srgbClr>
                  </a:outerShdw>
                </a:effectLst>
              </a:rPr>
              <a:t>Where in the World is Mississippi? </a:t>
            </a:r>
            <a:endParaRPr lang="en-US"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381000" y="2514600"/>
            <a:ext cx="4724400" cy="2209800"/>
          </a:xfrm>
        </p:spPr>
        <p:txBody>
          <a:bodyPr/>
          <a:lstStyle/>
          <a:p>
            <a:r>
              <a:rPr lang="en-US" dirty="0" smtClean="0">
                <a:solidFill>
                  <a:schemeClr val="bg1"/>
                </a:solidFill>
              </a:rPr>
              <a:t>Mississippi is:</a:t>
            </a:r>
          </a:p>
          <a:p>
            <a:pPr lvl="1"/>
            <a:r>
              <a:rPr lang="en-US" dirty="0" smtClean="0">
                <a:solidFill>
                  <a:schemeClr val="bg1"/>
                </a:solidFill>
              </a:rPr>
              <a:t>in the Western hemisphere</a:t>
            </a:r>
          </a:p>
          <a:p>
            <a:pPr lvl="1"/>
            <a:r>
              <a:rPr lang="en-US" dirty="0" smtClean="0">
                <a:solidFill>
                  <a:schemeClr val="bg1"/>
                </a:solidFill>
              </a:rPr>
              <a:t>in the Northern hemisphere</a:t>
            </a:r>
          </a:p>
          <a:p>
            <a:pPr lvl="1">
              <a:buNone/>
            </a:pPr>
            <a:endParaRPr lang="en-US" dirty="0">
              <a:solidFill>
                <a:schemeClr val="bg1"/>
              </a:solidFill>
            </a:endParaRPr>
          </a:p>
        </p:txBody>
      </p:sp>
      <p:sp>
        <p:nvSpPr>
          <p:cNvPr id="9" name="Slide Number Placeholder 8"/>
          <p:cNvSpPr>
            <a:spLocks noGrp="1"/>
          </p:cNvSpPr>
          <p:nvPr>
            <p:ph type="sldNum" sz="quarter" idx="4294967295"/>
          </p:nvPr>
        </p:nvSpPr>
        <p:spPr>
          <a:xfrm>
            <a:off x="6553200" y="6356350"/>
            <a:ext cx="2133600" cy="365125"/>
          </a:xfrm>
          <a:prstGeom prst="rect">
            <a:avLst/>
          </a:prstGeom>
        </p:spPr>
        <p:txBody>
          <a:bodyPr/>
          <a:lstStyle/>
          <a:p>
            <a:fld id="{5B75B92E-C504-4F72-91D6-D83D77D1C380}" type="slidenum">
              <a:rPr lang="en-US" smtClean="0"/>
              <a:pPr/>
              <a:t>5</a:t>
            </a:fld>
            <a:endParaRPr lang="en-US"/>
          </a:p>
        </p:txBody>
      </p:sp>
      <p:pic>
        <p:nvPicPr>
          <p:cNvPr id="8" name="Content Placeholder 7" descr="hemispheres.jpg"/>
          <p:cNvPicPr>
            <a:picLocks noGrp="1" noChangeAspect="1"/>
          </p:cNvPicPr>
          <p:nvPr>
            <p:ph sz="quarter" idx="4"/>
          </p:nvPr>
        </p:nvPicPr>
        <p:blipFill>
          <a:blip r:embed="rId3" cstate="print">
            <a:clrChange>
              <a:clrFrom>
                <a:srgbClr val="002F59"/>
              </a:clrFrom>
              <a:clrTo>
                <a:srgbClr val="002F59">
                  <a:alpha val="0"/>
                </a:srgbClr>
              </a:clrTo>
            </a:clrChange>
          </a:blip>
          <a:stretch>
            <a:fillRect/>
          </a:stretch>
        </p:blipFill>
        <p:spPr>
          <a:xfrm>
            <a:off x="5867400" y="990600"/>
            <a:ext cx="1917825" cy="4724400"/>
          </a:xfr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solidFill>
                  <a:schemeClr val="bg1"/>
                </a:solidFill>
                <a:effectLst>
                  <a:outerShdw blurRad="38100" dist="38100" dir="2700000" algn="tl">
                    <a:srgbClr val="000000">
                      <a:alpha val="43137"/>
                    </a:srgbClr>
                  </a:outerShdw>
                </a:effectLst>
              </a:rPr>
              <a:t>Where in the World is Mississippi? </a:t>
            </a:r>
            <a:endParaRPr lang="en-US"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304800" y="1828800"/>
            <a:ext cx="4724400" cy="3657600"/>
          </a:xfrm>
        </p:spPr>
        <p:txBody>
          <a:bodyPr/>
          <a:lstStyle/>
          <a:p>
            <a:r>
              <a:rPr lang="en-US" dirty="0" smtClean="0">
                <a:solidFill>
                  <a:schemeClr val="bg1"/>
                </a:solidFill>
              </a:rPr>
              <a:t>Mississippi is:</a:t>
            </a:r>
          </a:p>
          <a:p>
            <a:pPr lvl="1"/>
            <a:r>
              <a:rPr lang="en-US" dirty="0" smtClean="0">
                <a:solidFill>
                  <a:schemeClr val="bg1"/>
                </a:solidFill>
              </a:rPr>
              <a:t>in North America</a:t>
            </a:r>
          </a:p>
          <a:p>
            <a:pPr lvl="1"/>
            <a:r>
              <a:rPr lang="en-US" dirty="0" smtClean="0">
                <a:solidFill>
                  <a:schemeClr val="bg1"/>
                </a:solidFill>
              </a:rPr>
              <a:t>in the southern United States (“Lower South” or “Deep South”)</a:t>
            </a:r>
          </a:p>
          <a:p>
            <a:pPr lvl="1"/>
            <a:r>
              <a:rPr lang="en-US" dirty="0" smtClean="0">
                <a:solidFill>
                  <a:schemeClr val="bg1"/>
                </a:solidFill>
              </a:rPr>
              <a:t>bounded by:</a:t>
            </a:r>
          </a:p>
          <a:p>
            <a:pPr lvl="2"/>
            <a:r>
              <a:rPr lang="en-US" dirty="0" smtClean="0">
                <a:solidFill>
                  <a:schemeClr val="bg1"/>
                </a:solidFill>
              </a:rPr>
              <a:t>Louisiana</a:t>
            </a:r>
          </a:p>
          <a:p>
            <a:pPr lvl="2"/>
            <a:r>
              <a:rPr lang="en-US" dirty="0" smtClean="0">
                <a:solidFill>
                  <a:schemeClr val="bg1"/>
                </a:solidFill>
              </a:rPr>
              <a:t>Arkansas</a:t>
            </a:r>
          </a:p>
          <a:p>
            <a:pPr lvl="2"/>
            <a:r>
              <a:rPr lang="en-US" dirty="0" smtClean="0">
                <a:solidFill>
                  <a:schemeClr val="bg1"/>
                </a:solidFill>
              </a:rPr>
              <a:t>Tennessee</a:t>
            </a:r>
          </a:p>
          <a:p>
            <a:pPr lvl="2"/>
            <a:r>
              <a:rPr lang="en-US" dirty="0" smtClean="0">
                <a:solidFill>
                  <a:schemeClr val="bg1"/>
                </a:solidFill>
              </a:rPr>
              <a:t>Alabama</a:t>
            </a:r>
          </a:p>
          <a:p>
            <a:pPr lvl="2"/>
            <a:r>
              <a:rPr lang="en-US" dirty="0" smtClean="0">
                <a:solidFill>
                  <a:schemeClr val="bg1"/>
                </a:solidFill>
              </a:rPr>
              <a:t>Gulf of Mexico</a:t>
            </a:r>
          </a:p>
          <a:p>
            <a:pPr lvl="1">
              <a:buNone/>
            </a:pPr>
            <a:endParaRPr lang="en-US" dirty="0">
              <a:solidFill>
                <a:schemeClr val="bg1"/>
              </a:solidFill>
            </a:endParaRPr>
          </a:p>
        </p:txBody>
      </p:sp>
      <p:sp>
        <p:nvSpPr>
          <p:cNvPr id="6" name="TextBox 5"/>
          <p:cNvSpPr txBox="1"/>
          <p:nvPr/>
        </p:nvSpPr>
        <p:spPr>
          <a:xfrm>
            <a:off x="533400" y="5791200"/>
            <a:ext cx="2093778" cy="369332"/>
          </a:xfrm>
          <a:prstGeom prst="rect">
            <a:avLst/>
          </a:prstGeom>
          <a:noFill/>
        </p:spPr>
        <p:txBody>
          <a:bodyPr wrap="none" rtlCol="0">
            <a:spAutoFit/>
          </a:bodyPr>
          <a:lstStyle/>
          <a:p>
            <a:r>
              <a:rPr lang="en-US" dirty="0" smtClean="0">
                <a:hlinkClick r:id="rId3"/>
              </a:rPr>
              <a:t>Link to Internet map</a:t>
            </a:r>
            <a:endParaRPr lang="en-US" dirty="0"/>
          </a:p>
        </p:txBody>
      </p:sp>
      <p:pic>
        <p:nvPicPr>
          <p:cNvPr id="3" name="Picture 3" descr="C:\Documents and Settings\Emmett\Local Settings\Temporary Internet Files\Content.IE5\MI0H5RX6\MC900189283[1].jpg"/>
          <p:cNvPicPr>
            <a:picLocks noGrp="1" noChangeAspect="1" noChangeArrowheads="1"/>
          </p:cNvPicPr>
          <p:nvPr>
            <p:ph sz="quarter" idx="4"/>
          </p:nvPr>
        </p:nvPicPr>
        <p:blipFill>
          <a:blip r:embed="rId4" cstate="print"/>
          <a:srcRect/>
          <a:stretch>
            <a:fillRect/>
          </a:stretch>
        </p:blipFill>
        <p:spPr bwMode="auto">
          <a:xfrm>
            <a:off x="5334000" y="2286000"/>
            <a:ext cx="2915849"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Locating Mississippi</a:t>
            </a:r>
            <a:endParaRPr lang="en-US" dirty="0"/>
          </a:p>
        </p:txBody>
      </p:sp>
      <p:sp>
        <p:nvSpPr>
          <p:cNvPr id="6" name="Content Placeholder 5"/>
          <p:cNvSpPr>
            <a:spLocks noGrp="1"/>
          </p:cNvSpPr>
          <p:nvPr>
            <p:ph idx="1"/>
          </p:nvPr>
        </p:nvSpPr>
        <p:spPr>
          <a:xfrm>
            <a:off x="304800" y="1219200"/>
            <a:ext cx="5105400" cy="4525963"/>
          </a:xfrm>
        </p:spPr>
        <p:txBody>
          <a:bodyPr>
            <a:normAutofit lnSpcReduction="10000"/>
          </a:bodyPr>
          <a:lstStyle/>
          <a:p>
            <a:r>
              <a:rPr lang="en-US" dirty="0" smtClean="0"/>
              <a:t>Location terms</a:t>
            </a:r>
          </a:p>
          <a:p>
            <a:pPr lvl="1"/>
            <a:r>
              <a:rPr lang="en-US" dirty="0" smtClean="0"/>
              <a:t>latitude: the distance north or south of the equator</a:t>
            </a:r>
          </a:p>
          <a:p>
            <a:pPr lvl="1"/>
            <a:r>
              <a:rPr lang="en-US" dirty="0" smtClean="0"/>
              <a:t>longitude: distance east or west of the prime meridian</a:t>
            </a:r>
          </a:p>
          <a:p>
            <a:pPr lvl="1"/>
            <a:r>
              <a:rPr lang="en-US" dirty="0" smtClean="0"/>
              <a:t>absolute location: precise position found using latitude and longitude</a:t>
            </a:r>
          </a:p>
          <a:p>
            <a:pPr lvl="1"/>
            <a:r>
              <a:rPr lang="en-US" dirty="0" smtClean="0"/>
              <a:t>elevation: height of the land above sea level</a:t>
            </a:r>
          </a:p>
        </p:txBody>
      </p:sp>
      <p:sp>
        <p:nvSpPr>
          <p:cNvPr id="7" name="Slide Number Placeholder 6"/>
          <p:cNvSpPr>
            <a:spLocks noGrp="1"/>
          </p:cNvSpPr>
          <p:nvPr>
            <p:ph type="sldNum" sz="quarter" idx="12"/>
          </p:nvPr>
        </p:nvSpPr>
        <p:spPr/>
        <p:txBody>
          <a:bodyPr/>
          <a:lstStyle/>
          <a:p>
            <a:pPr algn="r"/>
            <a:fld id="{5B75B92E-C504-4F72-91D6-D83D77D1C380}" type="slidenum">
              <a:rPr lang="en-US" smtClean="0"/>
              <a:pPr algn="r"/>
              <a:t>7</a:t>
            </a:fld>
            <a:endParaRPr lang="en-US" dirty="0"/>
          </a:p>
        </p:txBody>
      </p:sp>
      <p:pic>
        <p:nvPicPr>
          <p:cNvPr id="2052" name="Picture 4" descr="C:\Documents and Settings\Emmett\Local Settings\Temporary Internet Files\Content.IE5\MI0H5RX6\MP900399969[1].jpg"/>
          <p:cNvPicPr>
            <a:picLocks noChangeAspect="1" noChangeArrowheads="1"/>
          </p:cNvPicPr>
          <p:nvPr/>
        </p:nvPicPr>
        <p:blipFill>
          <a:blip r:embed="rId3" cstate="print"/>
          <a:srcRect/>
          <a:stretch>
            <a:fillRect/>
          </a:stretch>
        </p:blipFill>
        <p:spPr bwMode="auto">
          <a:xfrm>
            <a:off x="5638800" y="1295400"/>
            <a:ext cx="3124200" cy="4233236"/>
          </a:xfrm>
          <a:prstGeom prst="rect">
            <a:avLst/>
          </a:prstGeom>
          <a:noFill/>
        </p:spPr>
      </p:pic>
      <p:sp>
        <p:nvSpPr>
          <p:cNvPr id="8" name="TextBox 7"/>
          <p:cNvSpPr txBox="1"/>
          <p:nvPr/>
        </p:nvSpPr>
        <p:spPr>
          <a:xfrm>
            <a:off x="457200" y="6019800"/>
            <a:ext cx="3429000" cy="381000"/>
          </a:xfrm>
          <a:prstGeom prst="rect">
            <a:avLst/>
          </a:prstGeom>
          <a:noFill/>
        </p:spPr>
        <p:txBody>
          <a:bodyPr wrap="square" rtlCol="0">
            <a:spAutoFit/>
          </a:bodyPr>
          <a:lstStyle/>
          <a:p>
            <a:r>
              <a:rPr lang="en-US" dirty="0" smtClean="0">
                <a:hlinkClick r:id="rId4"/>
              </a:rPr>
              <a:t>Find your latitude and longitude</a:t>
            </a:r>
            <a:endParaRPr lang="en-US" dirty="0"/>
          </a:p>
        </p:txBody>
      </p:sp>
      <p:sp>
        <p:nvSpPr>
          <p:cNvPr id="9" name="TextBox 8"/>
          <p:cNvSpPr txBox="1"/>
          <p:nvPr/>
        </p:nvSpPr>
        <p:spPr>
          <a:xfrm>
            <a:off x="5638800" y="5657671"/>
            <a:ext cx="3124200" cy="430887"/>
          </a:xfrm>
          <a:prstGeom prst="rect">
            <a:avLst/>
          </a:prstGeom>
          <a:noFill/>
        </p:spPr>
        <p:txBody>
          <a:bodyPr wrap="square" rtlCol="0">
            <a:spAutoFit/>
          </a:bodyPr>
          <a:lstStyle/>
          <a:p>
            <a:r>
              <a:rPr lang="en-US" sz="1100" dirty="0" smtClean="0"/>
              <a:t>GPS technology is used to guide users from one absolute location to another. </a:t>
            </a:r>
            <a:endParaRPr lang="en-US" sz="11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0-#ppt_w/2"/>
                                          </p:val>
                                        </p:tav>
                                        <p:tav tm="100000">
                                          <p:val>
                                            <p:strVal val="#ppt_x"/>
                                          </p:val>
                                        </p:tav>
                                      </p:tavLst>
                                    </p:anim>
                                    <p:anim calcmode="lin" valueType="num">
                                      <p:cBhvr additive="base">
                                        <p:cTn id="12" dur="500" fill="hold"/>
                                        <p:tgtEl>
                                          <p:spTgt spid="205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p:spPr>
        <p:txBody>
          <a:bodyPr>
            <a:normAutofit/>
          </a:bodyPr>
          <a:lstStyle/>
          <a:p>
            <a:r>
              <a:rPr lang="en-US" dirty="0" smtClean="0"/>
              <a:t>Measuring Mississippi</a:t>
            </a:r>
            <a:endParaRPr lang="en-US" dirty="0"/>
          </a:p>
        </p:txBody>
      </p:sp>
      <p:sp>
        <p:nvSpPr>
          <p:cNvPr id="6" name="Content Placeholder 5"/>
          <p:cNvSpPr>
            <a:spLocks noGrp="1"/>
          </p:cNvSpPr>
          <p:nvPr>
            <p:ph idx="1"/>
          </p:nvPr>
        </p:nvSpPr>
        <p:spPr>
          <a:xfrm>
            <a:off x="152400" y="1371600"/>
            <a:ext cx="3733800" cy="5257800"/>
          </a:xfrm>
        </p:spPr>
        <p:txBody>
          <a:bodyPr>
            <a:normAutofit/>
          </a:bodyPr>
          <a:lstStyle/>
          <a:p>
            <a:r>
              <a:rPr lang="en-US" dirty="0" smtClean="0"/>
              <a:t>FACTS</a:t>
            </a:r>
          </a:p>
          <a:p>
            <a:pPr lvl="1"/>
            <a:r>
              <a:rPr lang="en-US" dirty="0" smtClean="0"/>
              <a:t>48,434 square miles</a:t>
            </a:r>
          </a:p>
          <a:p>
            <a:pPr lvl="1"/>
            <a:r>
              <a:rPr lang="en-US" dirty="0" smtClean="0"/>
              <a:t>350 miles north to south; 180 miles east to west</a:t>
            </a:r>
          </a:p>
          <a:p>
            <a:pPr lvl="1"/>
            <a:r>
              <a:rPr lang="en-US" dirty="0" smtClean="0"/>
              <a:t>32</a:t>
            </a:r>
            <a:r>
              <a:rPr lang="en-US" baseline="30000" dirty="0" smtClean="0"/>
              <a:t>nd</a:t>
            </a:r>
            <a:r>
              <a:rPr lang="en-US" dirty="0" smtClean="0"/>
              <a:t> in size of US states</a:t>
            </a:r>
          </a:p>
          <a:p>
            <a:pPr lvl="1"/>
            <a:r>
              <a:rPr lang="en-US" dirty="0" smtClean="0"/>
              <a:t>Population: over 2.9 million</a:t>
            </a:r>
          </a:p>
        </p:txBody>
      </p:sp>
      <p:sp>
        <p:nvSpPr>
          <p:cNvPr id="7" name="Slide Number Placeholder 6"/>
          <p:cNvSpPr>
            <a:spLocks noGrp="1"/>
          </p:cNvSpPr>
          <p:nvPr>
            <p:ph type="sldNum" sz="quarter" idx="12"/>
          </p:nvPr>
        </p:nvSpPr>
        <p:spPr/>
        <p:txBody>
          <a:bodyPr/>
          <a:lstStyle/>
          <a:p>
            <a:pPr algn="r"/>
            <a:fld id="{5B75B92E-C504-4F72-91D6-D83D77D1C380}" type="slidenum">
              <a:rPr lang="en-US" smtClean="0"/>
              <a:pPr algn="r"/>
              <a:t>8</a:t>
            </a:fld>
            <a:endParaRPr lang="en-US" dirty="0"/>
          </a:p>
        </p:txBody>
      </p:sp>
      <p:graphicFrame>
        <p:nvGraphicFramePr>
          <p:cNvPr id="9" name="Chart 8"/>
          <p:cNvGraphicFramePr/>
          <p:nvPr/>
        </p:nvGraphicFramePr>
        <p:xfrm>
          <a:off x="3581400" y="1447800"/>
          <a:ext cx="5562600" cy="3886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effectLst>
                  <a:outerShdw blurRad="38100" dist="38100" dir="2700000" algn="tl">
                    <a:srgbClr val="000000">
                      <a:alpha val="43137"/>
                    </a:srgbClr>
                  </a:outerShdw>
                </a:effectLst>
              </a:rPr>
              <a:t>Section 2: Fair Weather</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a:t>
            </a:r>
          </a:p>
          <a:p>
            <a:pPr lvl="1"/>
            <a:r>
              <a:rPr lang="en-US" dirty="0" smtClean="0"/>
              <a:t>How does climate affect the lives of the people of Mississippi?</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9</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4369</TotalTime>
  <Words>2166</Words>
  <Application>Microsoft Macintosh PowerPoint</Application>
  <PresentationFormat>On-screen Show (4:3)</PresentationFormat>
  <Paragraphs>286</Paragraphs>
  <Slides>42</Slides>
  <Notes>41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Section 1: Where in the World is Mississippi?</vt:lpstr>
      <vt:lpstr>Section 1: Where in the World is Mississippi?</vt:lpstr>
      <vt:lpstr>Where in the World is Mississippi? </vt:lpstr>
      <vt:lpstr>Where in the World is Mississippi? </vt:lpstr>
      <vt:lpstr>Locating Mississippi</vt:lpstr>
      <vt:lpstr>Measuring Mississippi</vt:lpstr>
      <vt:lpstr>Section 2: Fair Weather</vt:lpstr>
      <vt:lpstr>Section 2: Fair Weather</vt:lpstr>
      <vt:lpstr>Rainfall and Temperature</vt:lpstr>
      <vt:lpstr>Natural Disasters: Floods</vt:lpstr>
      <vt:lpstr>Natural Disasters: Tornadoes</vt:lpstr>
      <vt:lpstr>Natural Disasters: Hurricanes</vt:lpstr>
      <vt:lpstr>Section 3: Fertile Soil</vt:lpstr>
      <vt:lpstr>Section 3: Fertile Soil</vt:lpstr>
      <vt:lpstr>Section 3: Fertile Soil</vt:lpstr>
      <vt:lpstr>Regions of Mississippi</vt:lpstr>
      <vt:lpstr>Tennessee-Tombigbee Hills Region</vt:lpstr>
      <vt:lpstr>Tombigbee Prairie Region</vt:lpstr>
      <vt:lpstr>Pontotoc Region</vt:lpstr>
      <vt:lpstr>Flatwoods Region</vt:lpstr>
      <vt:lpstr>North Central Hills Region</vt:lpstr>
      <vt:lpstr>Jackson Prairie Region</vt:lpstr>
      <vt:lpstr>Piney Woods Region</vt:lpstr>
      <vt:lpstr>Coastal Meadows Region</vt:lpstr>
      <vt:lpstr>Brown Loam Region</vt:lpstr>
      <vt:lpstr>Loess Bluffs Region</vt:lpstr>
      <vt:lpstr>Delta-Yazoo Basin Region</vt:lpstr>
      <vt:lpstr>Southern River Counties –  Natchez Region</vt:lpstr>
      <vt:lpstr>Section 4: Natural Resources</vt:lpstr>
      <vt:lpstr>Section 4: Natural Resources</vt:lpstr>
      <vt:lpstr>Section 4: Natural Resources</vt:lpstr>
      <vt:lpstr>Water Resources</vt:lpstr>
      <vt:lpstr>Water Resources: Mississippi River</vt:lpstr>
      <vt:lpstr>Water Resources: Groundwater and Surface Water</vt:lpstr>
      <vt:lpstr>Water Resources: Reservoirs </vt:lpstr>
      <vt:lpstr>Water Resources: Catfish Ponds </vt:lpstr>
      <vt:lpstr>Timber Resources</vt:lpstr>
      <vt:lpstr>Mineral Resources</vt:lpstr>
      <vt:lpstr>The Face of the Land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Place Called Mississippi</dc:title>
  <dc:subject>©2013 Clairmont Press</dc:subject>
  <dc:creator>Emmett R. Mullins, Ed.D.</dc:creator>
  <dc:description>Study presentation to accompany student textbook.</dc:description>
  <cp:lastModifiedBy>Marion Lankford</cp:lastModifiedBy>
  <cp:revision>511</cp:revision>
  <dcterms:created xsi:type="dcterms:W3CDTF">2010-06-02T19:20:05Z</dcterms:created>
  <dcterms:modified xsi:type="dcterms:W3CDTF">2013-01-24T15:00:40Z</dcterms:modified>
</cp:coreProperties>
</file>