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6" r:id="rId1"/>
  </p:sldMasterIdLst>
  <p:notesMasterIdLst>
    <p:notesMasterId r:id="rId16"/>
  </p:notesMasterIdLst>
  <p:sldIdLst>
    <p:sldId id="295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62"/>
  </p:normalViewPr>
  <p:slideViewPr>
    <p:cSldViewPr>
      <p:cViewPr varScale="1">
        <p:scale>
          <a:sx n="110" d="100"/>
          <a:sy n="110" d="100"/>
        </p:scale>
        <p:origin x="168" y="6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51018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8953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4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94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0447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9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1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1775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9/19/16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>
                <a:sym typeface="Source Sans Pro"/>
              </a:rPr>
              <a:t>Section </a:t>
            </a:r>
            <a:r>
              <a:rPr lang="en-US" dirty="0" smtClean="0">
                <a:sym typeface="Source Sans Pro"/>
              </a:rPr>
              <a:t>3</a:t>
            </a:r>
            <a:r>
              <a:rPr lang="en" dirty="0" smtClean="0">
                <a:sym typeface="Source Sans Pro"/>
              </a:rPr>
              <a:t>: </a:t>
            </a:r>
            <a:r>
              <a:rPr lang="en-US" dirty="0" smtClean="0">
                <a:sym typeface="Source Sans Pro"/>
              </a:rPr>
              <a:t>Radical Days</a:t>
            </a:r>
            <a:endParaRPr lang="en" dirty="0"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85900" y="285750"/>
            <a:ext cx="6172200" cy="5715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/>
            </a:r>
            <a:br>
              <a:rPr lang="en-US" altLang="en-US">
                <a:solidFill>
                  <a:schemeClr val="accent2"/>
                </a:solidFill>
              </a:rPr>
            </a:br>
            <a:r>
              <a:rPr lang="en-US" altLang="en-US">
                <a:solidFill>
                  <a:schemeClr val="accent2"/>
                </a:solidFill>
              </a:rPr>
              <a:t>Section 5: End of an Era</a:t>
            </a:r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3350"/>
            <a:ext cx="5791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3000" dirty="0"/>
              <a:t>Napoleon soon faced several challenges in his empire:</a:t>
            </a:r>
          </a:p>
          <a:p>
            <a:pPr lvl="2"/>
            <a:r>
              <a:rPr lang="en-US" altLang="en-US" sz="2600" dirty="0"/>
              <a:t>Impact of </a:t>
            </a:r>
            <a:r>
              <a:rPr lang="en-US" altLang="en-US" sz="2600" dirty="0">
                <a:solidFill>
                  <a:srgbClr val="0070C0"/>
                </a:solidFill>
              </a:rPr>
              <a:t>nationalism</a:t>
            </a:r>
            <a:r>
              <a:rPr lang="en-US" altLang="en-US" sz="2600" dirty="0"/>
              <a:t>- the growing love and devotion people had for their own </a:t>
            </a:r>
            <a:r>
              <a:rPr lang="en-US" altLang="en-US" sz="2600" dirty="0">
                <a:solidFill>
                  <a:srgbClr val="0070C0"/>
                </a:solidFill>
              </a:rPr>
              <a:t>country &amp; culture </a:t>
            </a:r>
            <a:r>
              <a:rPr lang="en-US" altLang="en-US" sz="2600" dirty="0"/>
              <a:t>sparked revolt against French rule.</a:t>
            </a:r>
          </a:p>
          <a:p>
            <a:pPr lvl="2"/>
            <a:r>
              <a:rPr lang="en-US" altLang="en-US" sz="2600" dirty="0"/>
              <a:t>Resistance in Spain- Napoleon placed his own brother on Spain’s throne, which only intensified Spain’s resistance to French rule.</a:t>
            </a:r>
          </a:p>
          <a:p>
            <a:pPr lvl="2"/>
            <a:r>
              <a:rPr lang="en-US" altLang="en-US" sz="2600" dirty="0"/>
              <a:t>War with Austria-resisted French rule, but Napoleon trumped it by </a:t>
            </a:r>
            <a:r>
              <a:rPr lang="en-US" altLang="en-US" sz="2600" dirty="0">
                <a:solidFill>
                  <a:srgbClr val="0070C0"/>
                </a:solidFill>
              </a:rPr>
              <a:t>marrying Austrian princess, Marie Louise.</a:t>
            </a:r>
          </a:p>
          <a:p>
            <a:pPr>
              <a:buFont typeface="Arial" charset="0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5" name="Picture 4" descr="Marie Louise Bonaparte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73374"/>
            <a:ext cx="2470547" cy="255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6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1450"/>
            <a:ext cx="7924800" cy="4800600"/>
          </a:xfrm>
        </p:spPr>
        <p:txBody>
          <a:bodyPr/>
          <a:lstStyle/>
          <a:p>
            <a:pPr>
              <a:defRPr/>
            </a:pPr>
            <a:r>
              <a:rPr lang="en-US" sz="2100" b="1" dirty="0"/>
              <a:t>Napoleon’s invasion of </a:t>
            </a:r>
            <a:r>
              <a:rPr lang="en-US" sz="2100" b="1" dirty="0">
                <a:solidFill>
                  <a:srgbClr val="FF0000"/>
                </a:solidFill>
              </a:rPr>
              <a:t>Russia</a:t>
            </a:r>
            <a:r>
              <a:rPr lang="en-US" sz="2100" b="1" dirty="0"/>
              <a:t> (1812)</a:t>
            </a:r>
          </a:p>
          <a:p>
            <a:pPr lvl="1">
              <a:defRPr/>
            </a:pPr>
            <a:r>
              <a:rPr lang="en-US" sz="1800" b="1" dirty="0"/>
              <a:t>Considered to be his biggest </a:t>
            </a:r>
            <a:r>
              <a:rPr lang="en-US" sz="1800" b="1" dirty="0">
                <a:solidFill>
                  <a:srgbClr val="FF0000"/>
                </a:solidFill>
              </a:rPr>
              <a:t>mistake</a:t>
            </a:r>
          </a:p>
          <a:p>
            <a:pPr>
              <a:defRPr/>
            </a:pPr>
            <a:r>
              <a:rPr lang="en-US" sz="2100" dirty="0"/>
              <a:t>Napoleon invaded Russia with </a:t>
            </a:r>
            <a:r>
              <a:rPr lang="en-US" sz="2100" b="1" dirty="0">
                <a:solidFill>
                  <a:srgbClr val="FF0000"/>
                </a:solidFill>
              </a:rPr>
              <a:t>400,000</a:t>
            </a:r>
            <a:r>
              <a:rPr lang="en-US" sz="2100" dirty="0"/>
              <a:t> soldiers and the cruel Russian </a:t>
            </a:r>
            <a:r>
              <a:rPr lang="en-US" sz="2100" b="1" dirty="0"/>
              <a:t>winter</a:t>
            </a:r>
            <a:r>
              <a:rPr lang="en-US" sz="2100" dirty="0"/>
              <a:t> approaching.</a:t>
            </a:r>
          </a:p>
          <a:p>
            <a:pPr>
              <a:defRPr/>
            </a:pPr>
            <a:r>
              <a:rPr lang="en-US" sz="2100" dirty="0"/>
              <a:t>As Russian soldiers retreated from the advancing French army, they burned all buildings and the crops. 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burned/destroyed all buildings and crops so the French couldn’t use them as shelter/supplies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1800" dirty="0" smtClean="0"/>
              <a:t>This </a:t>
            </a:r>
            <a:r>
              <a:rPr lang="en-US" sz="1800" dirty="0"/>
              <a:t>was known as the </a:t>
            </a:r>
            <a:r>
              <a:rPr lang="en-US" sz="1800" b="1" dirty="0"/>
              <a:t>scorched earth policy</a:t>
            </a:r>
            <a:r>
              <a:rPr lang="en-US" sz="1800" dirty="0"/>
              <a:t>, and it would be used again by the Russians during World War II.</a:t>
            </a:r>
          </a:p>
          <a:p>
            <a:pPr>
              <a:defRPr/>
            </a:pPr>
            <a:r>
              <a:rPr lang="en-US" sz="2100" dirty="0"/>
              <a:t>Napoleon made it to Moscow, but he/they had to head back home due to lack of supplies. </a:t>
            </a:r>
          </a:p>
          <a:p>
            <a:pPr lvl="1">
              <a:defRPr/>
            </a:pPr>
            <a:r>
              <a:rPr lang="en-US" sz="1800" dirty="0"/>
              <a:t>Napoleon’s Grand Army numbered </a:t>
            </a:r>
            <a:r>
              <a:rPr lang="en-US" sz="1800" b="1" dirty="0">
                <a:solidFill>
                  <a:srgbClr val="FF0000"/>
                </a:solidFill>
              </a:rPr>
              <a:t>10,000</a:t>
            </a:r>
            <a:r>
              <a:rPr lang="en-US" sz="1800" dirty="0"/>
              <a:t> when it got home. (A loss of 97.5% of his troops!)</a:t>
            </a:r>
          </a:p>
        </p:txBody>
      </p:sp>
    </p:spTree>
    <p:extLst>
      <p:ext uri="{BB962C8B-B14F-4D97-AF65-F5344CB8AC3E}">
        <p14:creationId xmlns:p14="http://schemas.microsoft.com/office/powerpoint/2010/main" val="122998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"/>
            <a:ext cx="8305800" cy="48577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 new alliance formed in Europe (Russia, Prussia, Austria, and England), and they defeated Napoleon at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Battle of the Nations.</a:t>
            </a:r>
          </a:p>
          <a:p>
            <a:pPr lvl="1">
              <a:defRPr/>
            </a:pPr>
            <a:r>
              <a:rPr lang="en-US" dirty="0" smtClean="0"/>
              <a:t>He abdicated, stepped down from power, and was exiled to the Mediterranean island of </a:t>
            </a:r>
            <a:r>
              <a:rPr lang="en-US" dirty="0" smtClean="0">
                <a:solidFill>
                  <a:srgbClr val="FF0000"/>
                </a:solidFill>
              </a:rPr>
              <a:t>Elba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/>
              <a:t>The island was located much too close to France which allowed for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easier escape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Napoleon soon escaped from Elba and reclaimed power in France (</a:t>
            </a:r>
            <a:r>
              <a:rPr lang="en-US" dirty="0" smtClean="0">
                <a:solidFill>
                  <a:srgbClr val="FF0000"/>
                </a:solidFill>
              </a:rPr>
              <a:t>The Hundred Days</a:t>
            </a:r>
            <a:r>
              <a:rPr lang="en-US" dirty="0" smtClean="0"/>
              <a:t>).</a:t>
            </a:r>
          </a:p>
          <a:p>
            <a:pPr lvl="1">
              <a:defRPr/>
            </a:pPr>
            <a:r>
              <a:rPr lang="en-US" dirty="0" smtClean="0"/>
              <a:t>The coalition forces rejoined and met Napoleon’s army on the battlefield at </a:t>
            </a:r>
            <a:r>
              <a:rPr lang="en-US" dirty="0" smtClean="0">
                <a:solidFill>
                  <a:srgbClr val="FF0000"/>
                </a:solidFill>
              </a:rPr>
              <a:t>Waterloo</a:t>
            </a:r>
            <a:r>
              <a:rPr lang="en-US" dirty="0" smtClean="0"/>
              <a:t> (where he was defeated for the last time).</a:t>
            </a:r>
          </a:p>
          <a:p>
            <a:pPr lvl="1">
              <a:defRPr/>
            </a:pPr>
            <a:r>
              <a:rPr lang="en-US" dirty="0" smtClean="0"/>
              <a:t>He was exiled to the south Atlantic island of St. Helena where he died in 1821.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7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"/>
            <a:ext cx="8534400" cy="49149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sz="2800" dirty="0"/>
              <a:t>Legacy of Napoleon:</a:t>
            </a:r>
            <a:endParaRPr lang="en-US" altLang="en-US" sz="2800" dirty="0" smtClean="0"/>
          </a:p>
          <a:p>
            <a:r>
              <a:rPr lang="en-US" sz="2800" dirty="0"/>
              <a:t>His contributions to the spread of </a:t>
            </a:r>
            <a:r>
              <a:rPr lang="en-US" sz="2800" b="1" dirty="0">
                <a:solidFill>
                  <a:srgbClr val="FF0000"/>
                </a:solidFill>
              </a:rPr>
              <a:t>revolutionary ideas </a:t>
            </a:r>
            <a:r>
              <a:rPr lang="en-US" sz="2800" dirty="0"/>
              <a:t>throughout Europe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feelings of</a:t>
            </a:r>
            <a:r>
              <a:rPr lang="en-US" sz="2800" b="1" dirty="0">
                <a:solidFill>
                  <a:srgbClr val="FF0000"/>
                </a:solidFill>
              </a:rPr>
              <a:t> nationalism </a:t>
            </a:r>
            <a:r>
              <a:rPr lang="en-US" sz="2800" dirty="0"/>
              <a:t>that grew wildly within his empire</a:t>
            </a:r>
          </a:p>
          <a:p>
            <a:pPr lvl="0"/>
            <a:r>
              <a:rPr lang="en-US" sz="2800" dirty="0"/>
              <a:t>The selling of the </a:t>
            </a:r>
            <a:r>
              <a:rPr lang="en-US" sz="2800" b="1" dirty="0">
                <a:solidFill>
                  <a:srgbClr val="FF0000"/>
                </a:solidFill>
              </a:rPr>
              <a:t>Louisiana territory </a:t>
            </a:r>
            <a:r>
              <a:rPr lang="en-US" sz="2800" dirty="0"/>
              <a:t>to the United States</a:t>
            </a:r>
          </a:p>
          <a:p>
            <a:r>
              <a:rPr lang="en-US" altLang="en-US" sz="2800" dirty="0" smtClean="0"/>
              <a:t>European </a:t>
            </a:r>
            <a:r>
              <a:rPr lang="en-US" altLang="en-US" sz="2800" dirty="0"/>
              <a:t>leaders met at the </a:t>
            </a:r>
            <a:r>
              <a:rPr lang="en-US" altLang="en-US" sz="2800" b="1" dirty="0">
                <a:solidFill>
                  <a:srgbClr val="FF0000"/>
                </a:solidFill>
              </a:rPr>
              <a:t>Congress of Vienna </a:t>
            </a:r>
            <a:r>
              <a:rPr lang="en-US" altLang="en-US" sz="2800" dirty="0"/>
              <a:t>– an assembly of the victorious nations </a:t>
            </a:r>
            <a:r>
              <a:rPr lang="en-US" altLang="en-US" sz="2800" dirty="0" smtClean="0"/>
              <a:t>– to </a:t>
            </a:r>
            <a:r>
              <a:rPr lang="en-US" altLang="en-US" sz="2800" dirty="0"/>
              <a:t>r</a:t>
            </a:r>
            <a:r>
              <a:rPr lang="en-US" sz="2800" dirty="0" smtClean="0"/>
              <a:t>eturn </a:t>
            </a:r>
            <a:r>
              <a:rPr lang="en-US" sz="2800" dirty="0"/>
              <a:t>Europe to the conditions that </a:t>
            </a:r>
            <a:r>
              <a:rPr lang="en-US" sz="2800" b="1" dirty="0">
                <a:solidFill>
                  <a:srgbClr val="FF0000"/>
                </a:solidFill>
              </a:rPr>
              <a:t>existed before the French Revolution</a:t>
            </a:r>
          </a:p>
          <a:p>
            <a:pPr lvl="2">
              <a:defRPr/>
            </a:pPr>
            <a:r>
              <a:rPr lang="en-US" altLang="en-US" sz="2800" dirty="0" smtClean="0"/>
              <a:t>Restored </a:t>
            </a:r>
            <a:r>
              <a:rPr lang="en-US" altLang="en-US" sz="2800" dirty="0"/>
              <a:t>monarchies in Europe.</a:t>
            </a:r>
          </a:p>
          <a:p>
            <a:pPr lvl="2">
              <a:defRPr/>
            </a:pPr>
            <a:r>
              <a:rPr lang="en-US" altLang="en-US" sz="2800" dirty="0"/>
              <a:t>The Congress of Vienna surrounded France with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strong countries </a:t>
            </a:r>
            <a:r>
              <a:rPr lang="en-US" altLang="en-US" sz="2800" dirty="0"/>
              <a:t>to discourage future ideas of conquest</a:t>
            </a:r>
          </a:p>
          <a:p>
            <a:pPr lvl="2">
              <a:buFont typeface="Arial" charset="0"/>
              <a:buNone/>
              <a:defRPr/>
            </a:pPr>
            <a:endParaRPr lang="en-US" altLang="en-US" dirty="0" smtClean="0"/>
          </a:p>
          <a:p>
            <a:pPr lvl="2">
              <a:buFont typeface="Arial" charset="0"/>
              <a:buNone/>
              <a:defRPr/>
            </a:pPr>
            <a:endParaRPr lang="en-US" altLang="en-US" dirty="0" smtClean="0"/>
          </a:p>
          <a:p>
            <a:pPr lvl="2">
              <a:buFont typeface="Arial" charset="0"/>
              <a:buNone/>
              <a:defRPr/>
            </a:pPr>
            <a:endParaRPr lang="en-US" altLang="en-US" dirty="0" smtClean="0"/>
          </a:p>
        </p:txBody>
      </p:sp>
      <p:sp>
        <p:nvSpPr>
          <p:cNvPr id="60" name="SMARTInkShape-83"/>
          <p:cNvSpPr/>
          <p:nvPr/>
        </p:nvSpPr>
        <p:spPr>
          <a:xfrm>
            <a:off x="7031832" y="4192191"/>
            <a:ext cx="11906" cy="23813"/>
          </a:xfrm>
          <a:custGeom>
            <a:avLst/>
            <a:gdLst/>
            <a:ahLst/>
            <a:cxnLst/>
            <a:rect l="0" t="0" r="0" b="0"/>
            <a:pathLst>
              <a:path w="15977" h="31479">
                <a:moveTo>
                  <a:pt x="15976" y="0"/>
                </a:moveTo>
                <a:lnTo>
                  <a:pt x="11235" y="4741"/>
                </a:lnTo>
                <a:lnTo>
                  <a:pt x="0" y="3147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0275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the French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8481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Middle Class or Bourgeoisie </a:t>
            </a:r>
            <a:r>
              <a:rPr lang="en-US" dirty="0" smtClean="0"/>
              <a:t>gained political influence in France. </a:t>
            </a:r>
          </a:p>
          <a:p>
            <a:endParaRPr lang="en-US" dirty="0"/>
          </a:p>
          <a:p>
            <a:r>
              <a:rPr lang="en-US" i="1" dirty="0"/>
              <a:t>“In the next decades, the French Revolution would inspire people in Europe and Latin America to seek equality and liberty</a:t>
            </a:r>
            <a:r>
              <a:rPr lang="en-US" i="1" dirty="0" smtClean="0"/>
              <a:t>.”</a:t>
            </a:r>
          </a:p>
          <a:p>
            <a:pPr lvl="1"/>
            <a:r>
              <a:rPr lang="en-US" dirty="0" smtClean="0"/>
              <a:t>Meaning: Revolts </a:t>
            </a:r>
            <a:r>
              <a:rPr lang="en-US" dirty="0"/>
              <a:t>inspired by the French Revolution will be fought around the world for many years.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Section 3: Radical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war with Prussia was not going well for France, further angering the citizens.  Radicals soon took control of the government and voted to abolish the monarchy.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France was now a </a:t>
            </a:r>
            <a:r>
              <a:rPr lang="en-US" b="1" dirty="0" smtClean="0">
                <a:solidFill>
                  <a:schemeClr val="accent1"/>
                </a:solidFill>
              </a:rPr>
              <a:t>republic</a:t>
            </a:r>
            <a:r>
              <a:rPr lang="en-US" dirty="0" smtClean="0"/>
              <a:t> led by the </a:t>
            </a:r>
            <a:r>
              <a:rPr lang="en-US" dirty="0" smtClean="0"/>
              <a:t>radicals </a:t>
            </a:r>
            <a:r>
              <a:rPr lang="en-US" dirty="0" smtClean="0"/>
              <a:t>who controlled the </a:t>
            </a:r>
            <a:r>
              <a:rPr lang="en-US" b="1" dirty="0" smtClean="0">
                <a:solidFill>
                  <a:schemeClr val="accent1"/>
                </a:solidFill>
              </a:rPr>
              <a:t>National Convention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When the National Convention came to power in France, they </a:t>
            </a:r>
            <a:r>
              <a:rPr lang="en-US" b="1" dirty="0" smtClean="0">
                <a:solidFill>
                  <a:srgbClr val="FF0000"/>
                </a:solidFill>
              </a:rPr>
              <a:t>executed King Louis XVI &amp; Marie Antoinette as traitors to France.</a:t>
            </a:r>
          </a:p>
        </p:txBody>
      </p:sp>
    </p:spTree>
    <p:extLst>
      <p:ext uri="{BB962C8B-B14F-4D97-AF65-F5344CB8AC3E}">
        <p14:creationId xmlns:p14="http://schemas.microsoft.com/office/powerpoint/2010/main" val="7405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14300"/>
            <a:ext cx="6572250" cy="4857750"/>
          </a:xfrm>
        </p:spPr>
        <p:txBody>
          <a:bodyPr rtlCol="0"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Problems and fears still engulfed much of France.  </a:t>
            </a:r>
            <a:r>
              <a:rPr lang="en-US" dirty="0" smtClean="0"/>
              <a:t>The National Convention responded by creating the Committee of Public Safety.  </a:t>
            </a:r>
            <a:r>
              <a:rPr lang="en-US" dirty="0" smtClean="0"/>
              <a:t>Maximillian </a:t>
            </a:r>
            <a:r>
              <a:rPr lang="en-US" dirty="0" smtClean="0"/>
              <a:t>Robespierre led the committee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Maximillian Robespierre was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leader of the </a:t>
            </a:r>
            <a:r>
              <a:rPr lang="en-US" b="1" dirty="0" smtClean="0">
                <a:solidFill>
                  <a:srgbClr val="0070C0"/>
                </a:solidFill>
              </a:rPr>
              <a:t>”Reign </a:t>
            </a:r>
            <a:r>
              <a:rPr lang="en-US" b="1" dirty="0">
                <a:solidFill>
                  <a:srgbClr val="0070C0"/>
                </a:solidFill>
              </a:rPr>
              <a:t>of </a:t>
            </a:r>
            <a:r>
              <a:rPr lang="en-US" b="1" dirty="0" smtClean="0">
                <a:solidFill>
                  <a:srgbClr val="0070C0"/>
                </a:solidFill>
              </a:rPr>
              <a:t> Terror”  </a:t>
            </a:r>
            <a:r>
              <a:rPr lang="en-US" dirty="0" smtClean="0"/>
              <a:t>and was later </a:t>
            </a:r>
            <a:r>
              <a:rPr lang="en-US" b="1" dirty="0" smtClean="0">
                <a:solidFill>
                  <a:srgbClr val="0070C0"/>
                </a:solidFill>
              </a:rPr>
              <a:t>executed</a:t>
            </a:r>
            <a:r>
              <a:rPr lang="en-US" dirty="0" smtClean="0"/>
              <a:t> </a:t>
            </a:r>
            <a:r>
              <a:rPr lang="en-US" dirty="0"/>
              <a:t>by the government</a:t>
            </a:r>
            <a:r>
              <a:rPr lang="en-US" dirty="0"/>
              <a:t>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  <a:defRPr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 descr="Robespierre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47950"/>
            <a:ext cx="2171700" cy="213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41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450"/>
            <a:ext cx="8153400" cy="4857750"/>
          </a:xfrm>
        </p:spPr>
        <p:txBody>
          <a:bodyPr rtlCol="0"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Robespierre began what became known as the “Reign of Terror” - hasty </a:t>
            </a:r>
            <a:r>
              <a:rPr lang="en-US" sz="2800" b="1" dirty="0">
                <a:solidFill>
                  <a:srgbClr val="00B050"/>
                </a:solidFill>
              </a:rPr>
              <a:t>trials and executions </a:t>
            </a:r>
            <a:r>
              <a:rPr lang="en-US" sz="2800" dirty="0"/>
              <a:t>of people deemed unsupportive of the </a:t>
            </a:r>
            <a:r>
              <a:rPr lang="en-US" sz="2800" b="1" dirty="0">
                <a:solidFill>
                  <a:srgbClr val="00B050"/>
                </a:solidFill>
              </a:rPr>
              <a:t>National Convention</a:t>
            </a:r>
            <a:r>
              <a:rPr lang="en-US" sz="2800" dirty="0"/>
              <a:t>. (July 1793-94)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During the </a:t>
            </a:r>
            <a:r>
              <a:rPr lang="en-US" sz="2800" dirty="0"/>
              <a:t>Reign of Terror, Robespierre tried to </a:t>
            </a:r>
            <a:r>
              <a:rPr lang="en-US" sz="2800" b="1" dirty="0">
                <a:solidFill>
                  <a:srgbClr val="00B050"/>
                </a:solidFill>
              </a:rPr>
              <a:t>execute </a:t>
            </a:r>
            <a:r>
              <a:rPr lang="en-US" sz="2800" b="1" dirty="0">
                <a:solidFill>
                  <a:srgbClr val="00B050"/>
                </a:solidFill>
              </a:rPr>
              <a:t>all the </a:t>
            </a:r>
            <a:r>
              <a:rPr lang="en-US" sz="2800" b="1" dirty="0">
                <a:solidFill>
                  <a:srgbClr val="00B050"/>
                </a:solidFill>
              </a:rPr>
              <a:t>French nobles.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Robespierre was eventually arrested and executed by the National Convention out of weariness and fear.  All in all, approximately 40,000 people died during the Reign of Terror by the guillotine – a more humane way to decapitate someone.</a:t>
            </a:r>
          </a:p>
          <a:p>
            <a:pPr>
              <a:buNone/>
              <a:defRPr/>
            </a:pPr>
            <a:endParaRPr lang="en-US" sz="2250" dirty="0">
              <a:solidFill>
                <a:srgbClr val="00B050"/>
              </a:solidFill>
            </a:endParaRPr>
          </a:p>
          <a:p>
            <a:pPr>
              <a:buNone/>
              <a:defRPr/>
            </a:pPr>
            <a:endParaRPr lang="en-US" sz="2250" dirty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9546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" dirty="0" smtClean="0">
                <a:sym typeface="Source Sans Pro"/>
              </a:rPr>
              <a:t>Section </a:t>
            </a:r>
            <a:r>
              <a:rPr lang="en-US" dirty="0">
                <a:sym typeface="Source Sans Pro"/>
              </a:rPr>
              <a:t>4</a:t>
            </a:r>
            <a:r>
              <a:rPr lang="en" dirty="0" smtClean="0">
                <a:sym typeface="Source Sans Pro"/>
              </a:rPr>
              <a:t>: </a:t>
            </a:r>
            <a:r>
              <a:rPr lang="en-US" dirty="0" smtClean="0">
                <a:sym typeface="Source Sans Pro"/>
              </a:rPr>
              <a:t>The Age of Napoleon Begins</a:t>
            </a:r>
            <a:endParaRPr lang="en" dirty="0"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870655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0"/>
            <a:ext cx="6858000" cy="51435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Instability </a:t>
            </a:r>
            <a:r>
              <a:rPr lang="en-US" altLang="en-US" dirty="0"/>
              <a:t>in both the government and society led politicians to a military hero named </a:t>
            </a:r>
            <a:r>
              <a:rPr lang="en-US" altLang="en-US" dirty="0">
                <a:solidFill>
                  <a:srgbClr val="7030A0"/>
                </a:solidFill>
              </a:rPr>
              <a:t>Napoleon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7030A0"/>
                </a:solidFill>
              </a:rPr>
              <a:t>Bonaparte</a:t>
            </a:r>
            <a:r>
              <a:rPr lang="en-US" altLang="en-US" dirty="0"/>
              <a:t>.   They planned to </a:t>
            </a:r>
            <a:r>
              <a:rPr lang="en-US" altLang="en-US" dirty="0" smtClean="0"/>
              <a:t>used </a:t>
            </a:r>
            <a:r>
              <a:rPr lang="en-US" altLang="en-US" dirty="0"/>
              <a:t>him to advance their own goals.</a:t>
            </a:r>
          </a:p>
          <a:p>
            <a:pPr eaLnBrk="1" hangingPunct="1">
              <a:buFont typeface="Arial" charset="0"/>
              <a:buNone/>
            </a:pPr>
            <a:endParaRPr lang="en-US" altLang="en-US" dirty="0"/>
          </a:p>
          <a:p>
            <a:pPr eaLnBrk="1" hangingPunct="1">
              <a:buFont typeface="Arial" charset="0"/>
              <a:buNone/>
            </a:pPr>
            <a:endParaRPr lang="en-US" altLang="en-US" dirty="0"/>
          </a:p>
          <a:p>
            <a:pPr eaLnBrk="1" hangingPunct="1">
              <a:buFont typeface="Arial" charset="0"/>
              <a:buNone/>
            </a:pPr>
            <a:endParaRPr lang="en-US" altLang="en-US" dirty="0"/>
          </a:p>
          <a:p>
            <a:pPr eaLnBrk="1" hangingPunct="1">
              <a:buFont typeface="Arial" charset="0"/>
              <a:buNone/>
            </a:pPr>
            <a:endParaRPr lang="en-US" altLang="en-US" dirty="0"/>
          </a:p>
          <a:p>
            <a:pPr eaLnBrk="1" hangingPunct="1">
              <a:buFont typeface="Arial" charset="0"/>
              <a:buNone/>
            </a:pPr>
            <a:endParaRPr lang="en-US" altLang="en-US" dirty="0"/>
          </a:p>
        </p:txBody>
      </p:sp>
      <p:pic>
        <p:nvPicPr>
          <p:cNvPr id="4" name="Picture 3" descr="Napoleon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1543051"/>
            <a:ext cx="3093085" cy="333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10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14450" y="114300"/>
            <a:ext cx="6515100" cy="4857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did Napoleon gain so much support &amp; maintain his power?</a:t>
            </a:r>
          </a:p>
          <a:p>
            <a:pPr lvl="2">
              <a:defRPr/>
            </a:pPr>
            <a:r>
              <a:rPr lang="en-US" dirty="0" smtClean="0"/>
              <a:t>Restored economic prosperity by controlling prices, encouraging new industry, &amp; building roads and canals</a:t>
            </a:r>
          </a:p>
          <a:p>
            <a:pPr lvl="2">
              <a:defRPr/>
            </a:pPr>
            <a:r>
              <a:rPr lang="en-US" dirty="0" smtClean="0"/>
              <a:t>Made peace with the Church through the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Concordat of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1801</a:t>
            </a:r>
            <a:r>
              <a:rPr lang="en-US" dirty="0" smtClean="0"/>
              <a:t>- kept church under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state control </a:t>
            </a:r>
            <a:r>
              <a:rPr lang="en-US" dirty="0" smtClean="0"/>
              <a:t>but recognized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religious freedom </a:t>
            </a:r>
            <a:r>
              <a:rPr lang="en-US" dirty="0" smtClean="0"/>
              <a:t>for Catholics</a:t>
            </a:r>
          </a:p>
          <a:p>
            <a:pPr lvl="2">
              <a:defRPr/>
            </a:pPr>
            <a:r>
              <a:rPr lang="en-US" dirty="0" smtClean="0"/>
              <a:t>Won support from citizens across class lines</a:t>
            </a:r>
          </a:p>
          <a:p>
            <a:pPr lvl="2">
              <a:defRPr/>
            </a:pPr>
            <a:r>
              <a:rPr lang="en-US" dirty="0" smtClean="0"/>
              <a:t>New law code called the </a:t>
            </a:r>
            <a:r>
              <a:rPr lang="en-US" u="sng" dirty="0" smtClean="0"/>
              <a:t>Napoleonic Code</a:t>
            </a:r>
            <a:r>
              <a:rPr lang="en-US" dirty="0" smtClean="0"/>
              <a:t> – </a:t>
            </a:r>
            <a:r>
              <a:rPr lang="en-US" dirty="0" smtClean="0"/>
              <a:t>guaranteed equality </a:t>
            </a:r>
            <a:r>
              <a:rPr lang="en-US" dirty="0" smtClean="0"/>
              <a:t>of citizens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before the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law. </a:t>
            </a:r>
          </a:p>
          <a:p>
            <a:pPr lvl="2">
              <a:defRPr/>
            </a:pPr>
            <a:r>
              <a:rPr lang="en-US" dirty="0" smtClean="0"/>
              <a:t>Order</a:t>
            </a:r>
            <a:r>
              <a:rPr lang="en-US" dirty="0" smtClean="0"/>
              <a:t>, Security, and Efficiency became the slogan for his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1435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  <a:defRPr/>
            </a:pPr>
            <a:r>
              <a:rPr lang="en-US" sz="2800" dirty="0"/>
              <a:t>Great Britain was the only country outside of </a:t>
            </a:r>
            <a:r>
              <a:rPr lang="en-US" sz="2800" dirty="0">
                <a:solidFill>
                  <a:schemeClr val="accent4"/>
                </a:solidFill>
              </a:rPr>
              <a:t>Napoleon’s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dirty="0"/>
              <a:t>European Empire in 1805</a:t>
            </a:r>
            <a:r>
              <a:rPr lang="en-US" sz="2800" dirty="0" smtClean="0"/>
              <a:t>. 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/>
              <a:t>He </a:t>
            </a:r>
            <a:r>
              <a:rPr lang="en-US" sz="2800" dirty="0"/>
              <a:t>was planning an invasion of </a:t>
            </a:r>
            <a:r>
              <a:rPr lang="en-US" sz="2800" dirty="0" smtClean="0"/>
              <a:t>G.B.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dirty="0"/>
              <a:t>invasion was scratched following a naval battle in which the British defeated the French.  </a:t>
            </a:r>
            <a:endParaRPr lang="en-US" sz="2800" dirty="0" smtClean="0"/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Napoleon’s plan to defeat GB failed miserably both </a:t>
            </a:r>
            <a:r>
              <a:rPr lang="en-US" sz="2800" b="1" dirty="0" smtClean="0">
                <a:solidFill>
                  <a:srgbClr val="0070C0"/>
                </a:solidFill>
              </a:rPr>
              <a:t>economically and militarily</a:t>
            </a:r>
            <a:r>
              <a:rPr lang="en-US" sz="2800" dirty="0" smtClean="0">
                <a:solidFill>
                  <a:schemeClr val="tx1"/>
                </a:solidFill>
              </a:rPr>
              <a:t>.  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Both Napoleon and the GB leader had a hunger for </a:t>
            </a:r>
            <a:r>
              <a:rPr lang="en-US" sz="2800" b="1" dirty="0" smtClean="0">
                <a:solidFill>
                  <a:srgbClr val="0070C0"/>
                </a:solidFill>
              </a:rPr>
              <a:t>worldwide power and control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" dirty="0" smtClean="0">
                <a:sym typeface="Source Sans Pro"/>
              </a:rPr>
              <a:t>Section </a:t>
            </a:r>
            <a:r>
              <a:rPr lang="en-US" dirty="0" smtClean="0">
                <a:sym typeface="Source Sans Pro"/>
              </a:rPr>
              <a:t>5</a:t>
            </a:r>
            <a:r>
              <a:rPr lang="en" dirty="0" smtClean="0">
                <a:sym typeface="Source Sans Pro"/>
              </a:rPr>
              <a:t>: </a:t>
            </a:r>
            <a:r>
              <a:rPr lang="en-US" dirty="0" smtClean="0">
                <a:sym typeface="Source Sans Pro"/>
              </a:rPr>
              <a:t>End of an Era</a:t>
            </a:r>
            <a:endParaRPr lang="en" dirty="0"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940896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10489</TotalTime>
  <Words>847</Words>
  <Application>Microsoft Macintosh PowerPoint</Application>
  <PresentationFormat>On-screen Show (16:9)</PresentationFormat>
  <Paragraphs>61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Franklin Gothic Book</vt:lpstr>
      <vt:lpstr>Perpetua</vt:lpstr>
      <vt:lpstr>Source Sans Pro</vt:lpstr>
      <vt:lpstr>Wingdings 2</vt:lpstr>
      <vt:lpstr>Arial</vt:lpstr>
      <vt:lpstr>Calibri</vt:lpstr>
      <vt:lpstr>Equity</vt:lpstr>
      <vt:lpstr>Section 3: Radical Days</vt:lpstr>
      <vt:lpstr>Section 3: Radical Days</vt:lpstr>
      <vt:lpstr>PowerPoint Presentation</vt:lpstr>
      <vt:lpstr>PowerPoint Presentation</vt:lpstr>
      <vt:lpstr>Section 4: The Age of Napoleon Begins</vt:lpstr>
      <vt:lpstr>PowerPoint Presentation</vt:lpstr>
      <vt:lpstr>PowerPoint Presentation</vt:lpstr>
      <vt:lpstr>PowerPoint Presentation</vt:lpstr>
      <vt:lpstr>Section 5: End of an Era</vt:lpstr>
      <vt:lpstr> Section 5: End of an Era </vt:lpstr>
      <vt:lpstr>PowerPoint Presentation</vt:lpstr>
      <vt:lpstr>PowerPoint Presentation</vt:lpstr>
      <vt:lpstr>PowerPoint Presentation</vt:lpstr>
      <vt:lpstr>Results of the French Revolution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1: On the Eve of Revolution</dc:title>
  <dc:creator>Josh Bruck</dc:creator>
  <cp:lastModifiedBy>Ott, Mollie Beth</cp:lastModifiedBy>
  <cp:revision>52</cp:revision>
  <cp:lastPrinted>2016-09-07T19:51:49Z</cp:lastPrinted>
  <dcterms:modified xsi:type="dcterms:W3CDTF">2016-09-21T03:48:30Z</dcterms:modified>
</cp:coreProperties>
</file>