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6" r:id="rId1"/>
  </p:sldMasterIdLst>
  <p:notesMasterIdLst>
    <p:notesMasterId r:id="rId19"/>
  </p:notesMasterIdLst>
  <p:sldIdLst>
    <p:sldId id="295" r:id="rId2"/>
    <p:sldId id="397" r:id="rId3"/>
    <p:sldId id="281" r:id="rId4"/>
    <p:sldId id="285" r:id="rId5"/>
    <p:sldId id="287" r:id="rId6"/>
    <p:sldId id="288" r:id="rId7"/>
    <p:sldId id="289" r:id="rId8"/>
    <p:sldId id="290" r:id="rId9"/>
    <p:sldId id="292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/>
    <p:restoredTop sz="94662"/>
  </p:normalViewPr>
  <p:slideViewPr>
    <p:cSldViewPr>
      <p:cViewPr varScale="1">
        <p:scale>
          <a:sx n="110" d="100"/>
          <a:sy n="110" d="100"/>
        </p:scale>
        <p:origin x="168" y="6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510181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89537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88971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9112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25390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38519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18281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69478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59988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00775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24079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69847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12915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65451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00961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65418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82989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9/14/16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2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2" y="1047540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2" y="2232487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48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9/14/16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1168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9/14/16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3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9/14/16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3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7" y="1756107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7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9/14/16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9/14/16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9/14/16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9/14/16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9/14/16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9/14/16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9" y="3487856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1" y="3579919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9/14/16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en" dirty="0" smtClean="0">
                <a:sym typeface="Source Sans Pro"/>
              </a:rPr>
              <a:t>Section 2: </a:t>
            </a:r>
            <a:r>
              <a:rPr lang="en-US" dirty="0" smtClean="0">
                <a:sym typeface="Source Sans Pro"/>
              </a:rPr>
              <a:t>Roots of the Revolution</a:t>
            </a:r>
            <a:endParaRPr lang="en" dirty="0">
              <a:sym typeface="Source Sans Pro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 smtClean="0">
                <a:sym typeface="Source Sans Pro"/>
              </a:rPr>
              <a:t>The National Assembly Acts</a:t>
            </a:r>
            <a:endParaRPr lang="en">
              <a:sym typeface="Source Sans Pro"/>
            </a:endParaRPr>
          </a:p>
        </p:txBody>
      </p:sp>
      <p:sp>
        <p:nvSpPr>
          <p:cNvPr id="307" name="Shape 307"/>
          <p:cNvSpPr txBox="1"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The National Assembly Acts</a:t>
            </a:r>
          </a:p>
          <a:p>
            <a:pPr lvl="2"/>
            <a:r>
              <a:rPr lang="en-US" dirty="0" smtClean="0"/>
              <a:t>Peasant uprisings and the storming of the Bastille stampeded the National Assembly into action</a:t>
            </a:r>
          </a:p>
          <a:p>
            <a:pPr lvl="1"/>
            <a:r>
              <a:rPr lang="en-US" dirty="0" smtClean="0"/>
              <a:t>Special Privilege Ends (1st moderate reform)</a:t>
            </a:r>
          </a:p>
          <a:p>
            <a:pPr lvl="2"/>
            <a:r>
              <a:rPr lang="en-US" dirty="0" smtClean="0"/>
              <a:t>On August 4, in a combative all-night meeting, nobles in the National Assembly voted to end their own privileges</a:t>
            </a:r>
          </a:p>
          <a:p>
            <a:pPr lvl="3"/>
            <a:r>
              <a:rPr lang="en-US" dirty="0" smtClean="0"/>
              <a:t>They agreed to give up their old manorial dues, exclusive hunting rights, special legal status, and exemption from taxes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 smtClean="0">
                <a:sym typeface="Source Sans Pro"/>
              </a:rPr>
              <a:t>The National Assembly Acts</a:t>
            </a:r>
            <a:endParaRPr lang="en">
              <a:sym typeface="Source Sans Pro"/>
            </a:endParaRPr>
          </a:p>
        </p:txBody>
      </p:sp>
      <p:sp>
        <p:nvSpPr>
          <p:cNvPr id="313" name="Shape 313"/>
          <p:cNvSpPr txBox="1">
            <a:spLocks noGrp="1"/>
          </p:cNvSpPr>
          <p:nvPr>
            <p:ph sz="quarter" idx="1"/>
          </p:nvPr>
        </p:nvSpPr>
        <p:spPr>
          <a:xfrm>
            <a:off x="457200" y="1085850"/>
            <a:ext cx="4648200" cy="3429000"/>
          </a:xfrm>
        </p:spPr>
        <p:txBody>
          <a:bodyPr/>
          <a:lstStyle/>
          <a:p>
            <a:pPr lvl="1"/>
            <a:r>
              <a:rPr lang="en-US" b="1" dirty="0" smtClean="0">
                <a:solidFill>
                  <a:srgbClr val="0070C0"/>
                </a:solidFill>
              </a:rPr>
              <a:t>Equality of all men before the law </a:t>
            </a:r>
            <a:r>
              <a:rPr lang="en-US" dirty="0" smtClean="0"/>
              <a:t>(2nd Moderate reform)</a:t>
            </a:r>
          </a:p>
          <a:p>
            <a:pPr lvl="2"/>
            <a:r>
              <a:rPr lang="en-US" dirty="0" smtClean="0"/>
              <a:t>Declaration of the Rights of Man </a:t>
            </a:r>
          </a:p>
          <a:p>
            <a:pPr lvl="3"/>
            <a:r>
              <a:rPr lang="en-US" dirty="0" smtClean="0"/>
              <a:t>In late August, as a first step toward writing a constitution, the Assembly issued the Declaration of the Rights of Man and the </a:t>
            </a:r>
            <a:r>
              <a:rPr lang="en-US" dirty="0" smtClean="0"/>
              <a:t>Citizen</a:t>
            </a:r>
          </a:p>
          <a:p>
            <a:pPr lvl="1"/>
            <a:endParaRPr lang="en-US" dirty="0" smtClean="0"/>
          </a:p>
          <a:p>
            <a:pPr lvl="0"/>
            <a:endParaRPr lang="en-US" dirty="0"/>
          </a:p>
        </p:txBody>
      </p:sp>
      <p:pic>
        <p:nvPicPr>
          <p:cNvPr id="314" name="Shape 3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5325" y="1146850"/>
            <a:ext cx="2788774" cy="3564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mtClean="0">
                <a:sym typeface="Source Sans Pro"/>
              </a:rPr>
              <a:t>The National Assembly Acts</a:t>
            </a:r>
            <a:endParaRPr lang="en">
              <a:sym typeface="Source Sans Pro"/>
            </a:endParaRPr>
          </a:p>
        </p:txBody>
      </p:sp>
      <p:sp>
        <p:nvSpPr>
          <p:cNvPr id="320" name="Shape 320"/>
          <p:cNvSpPr txBox="1"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3"/>
            <a:r>
              <a:rPr lang="en-US" dirty="0" smtClean="0"/>
              <a:t>The document was modeled in part on the American Declaration of Independence, written 13 years earlier</a:t>
            </a:r>
          </a:p>
          <a:p>
            <a:pPr lvl="3"/>
            <a:r>
              <a:rPr lang="en-US" dirty="0" smtClean="0"/>
              <a:t>All men, the French declaration announced, were “born and remain free and equal in rights” </a:t>
            </a:r>
          </a:p>
          <a:p>
            <a:pPr lvl="4"/>
            <a:r>
              <a:rPr lang="en-US" i="1" dirty="0" smtClean="0"/>
              <a:t>“Men are born</a:t>
            </a:r>
            <a:r>
              <a:rPr lang="en-US" i="1" dirty="0"/>
              <a:t>, and always continue </a:t>
            </a:r>
            <a:r>
              <a:rPr lang="en-US" b="1" i="1" dirty="0">
                <a:solidFill>
                  <a:srgbClr val="FF9300"/>
                </a:solidFill>
              </a:rPr>
              <a:t>free and equal in respect of their rights.</a:t>
            </a:r>
            <a:r>
              <a:rPr lang="en-US" i="1" dirty="0"/>
              <a:t>  Civil distinctions, therefore, can be founded only on </a:t>
            </a:r>
            <a:r>
              <a:rPr lang="en-US" b="1" i="1" dirty="0"/>
              <a:t>public </a:t>
            </a:r>
            <a:r>
              <a:rPr lang="en-US" b="1" i="1" dirty="0" smtClean="0"/>
              <a:t>unity</a:t>
            </a:r>
            <a:endParaRPr lang="en-US" b="1" dirty="0" smtClean="0"/>
          </a:p>
          <a:p>
            <a:pPr lvl="3"/>
            <a:r>
              <a:rPr lang="en-US" dirty="0" smtClean="0"/>
              <a:t>Slogan </a:t>
            </a:r>
            <a:r>
              <a:rPr lang="en-US" dirty="0" smtClean="0"/>
              <a:t>of the French Revolution</a:t>
            </a:r>
          </a:p>
          <a:p>
            <a:pPr lvl="5"/>
            <a:r>
              <a:rPr lang="en-US" dirty="0" smtClean="0"/>
              <a:t>“Liberty, Equality, Fraternity”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 smtClean="0">
                <a:sym typeface="Source Sans Pro"/>
              </a:rPr>
              <a:t>The National Assembly Acts</a:t>
            </a:r>
            <a:endParaRPr lang="en">
              <a:sym typeface="Source Sans Pro"/>
            </a:endParaRPr>
          </a:p>
        </p:txBody>
      </p:sp>
      <p:sp>
        <p:nvSpPr>
          <p:cNvPr id="326" name="Shape 326"/>
          <p:cNvSpPr txBox="1">
            <a:spLocks noGrp="1"/>
          </p:cNvSpPr>
          <p:nvPr>
            <p:ph sz="quarter" idx="1"/>
          </p:nvPr>
        </p:nvSpPr>
        <p:spPr>
          <a:xfrm>
            <a:off x="914400" y="1085850"/>
            <a:ext cx="4419600" cy="3429000"/>
          </a:xfrm>
        </p:spPr>
        <p:txBody>
          <a:bodyPr/>
          <a:lstStyle/>
          <a:p>
            <a:pPr lvl="2"/>
            <a:r>
              <a:rPr lang="en" dirty="0" smtClean="0"/>
              <a:t>The Declaration of the Rights of Man met resistance </a:t>
            </a:r>
          </a:p>
          <a:p>
            <a:pPr lvl="3"/>
            <a:r>
              <a:rPr lang="en" dirty="0" smtClean="0"/>
              <a:t>Uncertain and hesitant, Louis XVI did not want to accept the reforms of the National Assembly</a:t>
            </a:r>
          </a:p>
          <a:p>
            <a:pPr lvl="3"/>
            <a:r>
              <a:rPr lang="en" dirty="0" smtClean="0"/>
              <a:t>Nobles continued to enjoy gala banquets while people were starving</a:t>
            </a:r>
          </a:p>
          <a:p>
            <a:pPr lvl="4"/>
            <a:r>
              <a:rPr lang="en" dirty="0" smtClean="0"/>
              <a:t>By autumn, anger again turned to action</a:t>
            </a:r>
            <a:endParaRPr lang="en" dirty="0"/>
          </a:p>
        </p:txBody>
      </p:sp>
      <p:pic>
        <p:nvPicPr>
          <p:cNvPr id="327" name="Shape 3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8175" y="1145600"/>
            <a:ext cx="3670124" cy="2469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 smtClean="0">
                <a:sym typeface="Source Sans Pro"/>
              </a:rPr>
              <a:t>The National Assembly Acts</a:t>
            </a:r>
            <a:endParaRPr lang="en">
              <a:sym typeface="Source Sans Pro"/>
            </a:endParaRPr>
          </a:p>
        </p:txBody>
      </p:sp>
      <p:sp>
        <p:nvSpPr>
          <p:cNvPr id="333" name="Shape 333"/>
          <p:cNvSpPr txBox="1">
            <a:spLocks noGrp="1"/>
          </p:cNvSpPr>
          <p:nvPr>
            <p:ph sz="quarter" idx="1"/>
          </p:nvPr>
        </p:nvSpPr>
        <p:spPr>
          <a:xfrm>
            <a:off x="914400" y="1085850"/>
            <a:ext cx="4572000" cy="3429000"/>
          </a:xfrm>
        </p:spPr>
        <p:txBody>
          <a:bodyPr/>
          <a:lstStyle/>
          <a:p>
            <a:pPr lvl="1"/>
            <a:r>
              <a:rPr lang="en-US" dirty="0" smtClean="0"/>
              <a:t>Women March on Versailles </a:t>
            </a:r>
          </a:p>
          <a:p>
            <a:pPr lvl="2"/>
            <a:r>
              <a:rPr lang="en-US" dirty="0" smtClean="0"/>
              <a:t>On October 5, about six thousand women marched 13 miles in the pouring rain from Paris to Versailles</a:t>
            </a:r>
          </a:p>
          <a:p>
            <a:pPr lvl="3"/>
            <a:r>
              <a:rPr lang="en-US" dirty="0" smtClean="0"/>
              <a:t> </a:t>
            </a:r>
            <a:r>
              <a:rPr lang="en-US" dirty="0" smtClean="0">
                <a:solidFill>
                  <a:srgbClr val="FF9300"/>
                </a:solidFill>
              </a:rPr>
              <a:t>“Bread!” </a:t>
            </a:r>
            <a:r>
              <a:rPr lang="en-US" dirty="0" smtClean="0"/>
              <a:t>they shouted</a:t>
            </a:r>
          </a:p>
          <a:p>
            <a:pPr lvl="2"/>
            <a:r>
              <a:rPr lang="en-US" dirty="0" smtClean="0">
                <a:solidFill>
                  <a:srgbClr val="FF9300"/>
                </a:solidFill>
              </a:rPr>
              <a:t>They demanded to see the king</a:t>
            </a:r>
          </a:p>
          <a:p>
            <a:pPr lvl="1"/>
            <a:r>
              <a:rPr lang="en-US" dirty="0" smtClean="0"/>
              <a:t>Much of the crowd’s anger was directed at Marie Antoinette </a:t>
            </a:r>
          </a:p>
          <a:p>
            <a:pPr lvl="0"/>
            <a:endParaRPr lang="en-US" dirty="0"/>
          </a:p>
        </p:txBody>
      </p:sp>
      <p:pic>
        <p:nvPicPr>
          <p:cNvPr id="334" name="Shape 3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0125" y="1513188"/>
            <a:ext cx="3429000" cy="257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 smtClean="0">
                <a:sym typeface="Source Sans Pro"/>
              </a:rPr>
              <a:t>The National Assembly Acts</a:t>
            </a:r>
            <a:endParaRPr lang="en">
              <a:sym typeface="Source Sans Pro"/>
            </a:endParaRPr>
          </a:p>
        </p:txBody>
      </p:sp>
      <p:sp>
        <p:nvSpPr>
          <p:cNvPr id="340" name="Shape 340"/>
          <p:cNvSpPr txBox="1"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2"/>
            <a:r>
              <a:rPr lang="en-US" b="1" dirty="0" smtClean="0">
                <a:solidFill>
                  <a:srgbClr val="7030A0"/>
                </a:solidFill>
              </a:rPr>
              <a:t>The women refused to leave Versailles until the king </a:t>
            </a:r>
            <a:r>
              <a:rPr lang="en-US" b="1" dirty="0" smtClean="0">
                <a:solidFill>
                  <a:srgbClr val="7030A0"/>
                </a:solidFill>
              </a:rPr>
              <a:t>returned </a:t>
            </a:r>
            <a:r>
              <a:rPr lang="en-US" b="1" dirty="0" smtClean="0">
                <a:solidFill>
                  <a:srgbClr val="7030A0"/>
                </a:solidFill>
              </a:rPr>
              <a:t>to </a:t>
            </a:r>
            <a:r>
              <a:rPr lang="en-US" b="1" dirty="0" smtClean="0">
                <a:solidFill>
                  <a:srgbClr val="7030A0"/>
                </a:solidFill>
              </a:rPr>
              <a:t>Paris and addressed the famine issues of the people. </a:t>
            </a:r>
            <a:endParaRPr lang="en-US" b="1" dirty="0" smtClean="0">
              <a:solidFill>
                <a:srgbClr val="7030A0"/>
              </a:solidFill>
            </a:endParaRPr>
          </a:p>
          <a:p>
            <a:pPr lvl="3"/>
            <a:r>
              <a:rPr lang="en-US" dirty="0" smtClean="0"/>
              <a:t>Not too happily, the king agreed</a:t>
            </a:r>
          </a:p>
          <a:p>
            <a:pPr lvl="3"/>
            <a:r>
              <a:rPr lang="en-US" dirty="0" smtClean="0"/>
              <a:t>The next morning, the crowd, with the king and his family in tow, set out for the city</a:t>
            </a:r>
          </a:p>
          <a:p>
            <a:pPr lvl="3"/>
            <a:r>
              <a:rPr lang="en-US" dirty="0" smtClean="0"/>
              <a:t>At the head of the procession rode women perched on the barrels of seized cannons</a:t>
            </a:r>
          </a:p>
          <a:p>
            <a:pPr lvl="4"/>
            <a:r>
              <a:rPr lang="en-US" dirty="0" smtClean="0"/>
              <a:t>They told bewildered spectators that they were bringing Louis XVI, Marie Antoinette, and their son back to Paris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 smtClean="0">
                <a:sym typeface="Source Sans Pro"/>
              </a:rPr>
              <a:t>The National Assembly Acts</a:t>
            </a:r>
            <a:endParaRPr lang="en">
              <a:sym typeface="Source Sans Pro"/>
            </a:endParaRPr>
          </a:p>
        </p:txBody>
      </p:sp>
      <p:sp>
        <p:nvSpPr>
          <p:cNvPr id="346" name="Shape 346"/>
          <p:cNvSpPr txBox="1"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3"/>
            <a:r>
              <a:rPr lang="en" dirty="0" smtClean="0"/>
              <a:t>Crowds along the way cheered the king, who now wore the tricolor</a:t>
            </a:r>
          </a:p>
          <a:p>
            <a:pPr lvl="3"/>
            <a:r>
              <a:rPr lang="en" dirty="0" smtClean="0"/>
              <a:t>In Paris, the royal family moved into the Tuileries (TWEE </a:t>
            </a:r>
            <a:r>
              <a:rPr lang="en" dirty="0" err="1" smtClean="0"/>
              <a:t>luh</a:t>
            </a:r>
            <a:r>
              <a:rPr lang="en" dirty="0" smtClean="0"/>
              <a:t> </a:t>
            </a:r>
            <a:r>
              <a:rPr lang="en" dirty="0" err="1" smtClean="0"/>
              <a:t>reez</a:t>
            </a:r>
            <a:r>
              <a:rPr lang="en" dirty="0" smtClean="0"/>
              <a:t>) palace</a:t>
            </a:r>
          </a:p>
          <a:p>
            <a:pPr lvl="4"/>
            <a:r>
              <a:rPr lang="en" dirty="0" smtClean="0"/>
              <a:t>For the next three years, Louis was a virtual prisoner</a:t>
            </a:r>
            <a:endParaRPr lang="en" dirty="0"/>
          </a:p>
        </p:txBody>
      </p:sp>
      <p:pic>
        <p:nvPicPr>
          <p:cNvPr id="347" name="Shape 3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2325" y="2717875"/>
            <a:ext cx="3480674" cy="226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dirty="0" smtClean="0">
                <a:sym typeface="Source Sans Pro"/>
              </a:rPr>
              <a:t>French Government Changes</a:t>
            </a:r>
            <a:endParaRPr lang="en" dirty="0">
              <a:sym typeface="Source Sans Pro"/>
            </a:endParaRPr>
          </a:p>
        </p:txBody>
      </p:sp>
      <p:sp>
        <p:nvSpPr>
          <p:cNvPr id="353" name="Shape 353"/>
          <p:cNvSpPr txBox="1"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By the end of </a:t>
            </a:r>
            <a:r>
              <a:rPr lang="en-US" b="1" dirty="0" smtClean="0">
                <a:solidFill>
                  <a:srgbClr val="7030A0"/>
                </a:solidFill>
              </a:rPr>
              <a:t>1791</a:t>
            </a:r>
            <a:r>
              <a:rPr lang="en-US" dirty="0" smtClean="0"/>
              <a:t>, Radicals had gained control of the French Government. </a:t>
            </a:r>
          </a:p>
          <a:p>
            <a:pPr lvl="0"/>
            <a:r>
              <a:rPr lang="en-US" dirty="0" smtClean="0"/>
              <a:t>Radicals: </a:t>
            </a:r>
            <a:r>
              <a:rPr lang="en-US" b="1" dirty="0" smtClean="0">
                <a:solidFill>
                  <a:srgbClr val="7030A0"/>
                </a:solidFill>
              </a:rPr>
              <a:t>people with far-reaching ideas and changes.</a:t>
            </a:r>
          </a:p>
          <a:p>
            <a:pPr lvl="0"/>
            <a:r>
              <a:rPr lang="en-US" sz="2800" dirty="0"/>
              <a:t>War with neighboring countries soon erupted, adding the threat of </a:t>
            </a:r>
            <a:r>
              <a:rPr lang="en-US" sz="2800" b="1" dirty="0" smtClean="0">
                <a:solidFill>
                  <a:srgbClr val="0070C0"/>
                </a:solidFill>
              </a:rPr>
              <a:t>foreign invasion</a:t>
            </a:r>
            <a:r>
              <a:rPr lang="en-US" sz="2800" dirty="0" smtClean="0"/>
              <a:t>. </a:t>
            </a:r>
            <a:endParaRPr lang="en-US" sz="2800" dirty="0"/>
          </a:p>
          <a:p>
            <a:r>
              <a:rPr lang="en-US" dirty="0"/>
              <a:t>This threat lead to the French Revolution becoming more </a:t>
            </a:r>
            <a:r>
              <a:rPr lang="en-US" b="1" dirty="0" smtClean="0">
                <a:solidFill>
                  <a:srgbClr val="0070C0"/>
                </a:solidFill>
              </a:rPr>
              <a:t>radical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09550"/>
            <a:ext cx="7772400" cy="85725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Ready for the Revolution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09700"/>
            <a:ext cx="7772400" cy="3733800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The political crisis of </a:t>
            </a:r>
            <a:r>
              <a:rPr lang="en-US" altLang="en-US" sz="3200" b="1" dirty="0">
                <a:solidFill>
                  <a:srgbClr val="0070C0"/>
                </a:solidFill>
              </a:rPr>
              <a:t>1789</a:t>
            </a:r>
            <a:r>
              <a:rPr lang="en-US" altLang="en-US" sz="3200" dirty="0"/>
              <a:t> coincided with the </a:t>
            </a:r>
            <a:r>
              <a:rPr lang="en-US" altLang="en-US" sz="3200" b="1" dirty="0">
                <a:solidFill>
                  <a:srgbClr val="0070C0"/>
                </a:solidFill>
              </a:rPr>
              <a:t>worst famine in recent history</a:t>
            </a:r>
            <a:r>
              <a:rPr lang="en-US" altLang="en-US" sz="3200" dirty="0"/>
              <a:t>.  </a:t>
            </a:r>
            <a:endParaRPr lang="en-US" altLang="en-US" sz="3200" dirty="0" smtClean="0"/>
          </a:p>
          <a:p>
            <a:r>
              <a:rPr lang="en-US" altLang="en-US" sz="3200" dirty="0" smtClean="0"/>
              <a:t>The </a:t>
            </a:r>
            <a:r>
              <a:rPr lang="en-US" altLang="en-US" sz="3200" b="1" dirty="0">
                <a:solidFill>
                  <a:srgbClr val="FF0000"/>
                </a:solidFill>
              </a:rPr>
              <a:t>“Great Fear,” </a:t>
            </a:r>
            <a:r>
              <a:rPr lang="en-US" altLang="en-US" sz="3200" dirty="0"/>
              <a:t>as it became known, was sparked by rumors that </a:t>
            </a:r>
            <a:r>
              <a:rPr lang="en-US" altLang="en-US" sz="3200" b="1" dirty="0">
                <a:solidFill>
                  <a:srgbClr val="FF0000"/>
                </a:solidFill>
              </a:rPr>
              <a:t>troops were attacking villages and burning crops</a:t>
            </a:r>
            <a:r>
              <a:rPr lang="en-US" altLang="en-US" sz="3200" dirty="0"/>
              <a:t>. </a:t>
            </a:r>
            <a:endParaRPr lang="en-US" altLang="en-US" sz="3200" dirty="0" smtClean="0"/>
          </a:p>
          <a:p>
            <a:r>
              <a:rPr lang="en-US" altLang="en-US" sz="3200" dirty="0" smtClean="0"/>
              <a:t> </a:t>
            </a:r>
            <a:r>
              <a:rPr lang="en-US" altLang="en-US" sz="3200" dirty="0"/>
              <a:t>It led to peasants attacking nobles</a:t>
            </a:r>
            <a:r>
              <a:rPr lang="en-US" altLang="en-US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265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 b="1" dirty="0" smtClean="0">
                <a:solidFill>
                  <a:srgbClr val="0070C0"/>
                </a:solidFill>
                <a:sym typeface="Source Sans Pro"/>
              </a:rPr>
              <a:t>Louis XVI Calls the Estates-General</a:t>
            </a:r>
            <a:endParaRPr lang="en" b="1" dirty="0">
              <a:solidFill>
                <a:srgbClr val="0070C0"/>
              </a:solidFill>
              <a:sym typeface="Source Sans Pro"/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sz="quarter" idx="1"/>
          </p:nvPr>
        </p:nvSpPr>
        <p:spPr>
          <a:xfrm>
            <a:off x="76200" y="1063228"/>
            <a:ext cx="5946375" cy="3946921"/>
          </a:xfrm>
        </p:spPr>
        <p:txBody>
          <a:bodyPr>
            <a:normAutofit lnSpcReduction="10000"/>
          </a:bodyPr>
          <a:lstStyle/>
          <a:p>
            <a:pPr lvl="0"/>
            <a:r>
              <a:rPr lang="en" dirty="0" smtClean="0"/>
              <a:t>Louis XVI Calls the Estates-General</a:t>
            </a:r>
          </a:p>
          <a:p>
            <a:pPr lvl="2"/>
            <a:r>
              <a:rPr lang="en" dirty="0" smtClean="0"/>
              <a:t>As 1788 came to a close, France </a:t>
            </a:r>
            <a:r>
              <a:rPr lang="en-US" dirty="0" smtClean="0"/>
              <a:t>teetered </a:t>
            </a:r>
            <a:r>
              <a:rPr lang="en" dirty="0" smtClean="0"/>
              <a:t>on </a:t>
            </a:r>
            <a:r>
              <a:rPr lang="en" dirty="0" smtClean="0"/>
              <a:t>the verge of bankruptcy</a:t>
            </a:r>
          </a:p>
          <a:p>
            <a:pPr lvl="3"/>
            <a:r>
              <a:rPr lang="en" dirty="0" smtClean="0"/>
              <a:t>Bread riots were spreading, and nobles, fearful of taxes, were </a:t>
            </a:r>
            <a:r>
              <a:rPr lang="en-US" dirty="0" smtClean="0"/>
              <a:t>criticizing </a:t>
            </a:r>
            <a:r>
              <a:rPr lang="en" dirty="0" smtClean="0"/>
              <a:t>royal </a:t>
            </a:r>
            <a:r>
              <a:rPr lang="en" dirty="0" smtClean="0"/>
              <a:t>tyranny</a:t>
            </a:r>
          </a:p>
          <a:p>
            <a:pPr lvl="2"/>
            <a:r>
              <a:rPr lang="en" sz="2200" b="1" dirty="0" smtClean="0">
                <a:solidFill>
                  <a:srgbClr val="00B050"/>
                </a:solidFill>
              </a:rPr>
              <a:t>The </a:t>
            </a:r>
            <a:r>
              <a:rPr lang="en" sz="2200" b="1" dirty="0">
                <a:solidFill>
                  <a:srgbClr val="00B050"/>
                </a:solidFill>
              </a:rPr>
              <a:t>wealthy and powerful </a:t>
            </a:r>
            <a:r>
              <a:rPr lang="en" sz="2200" b="1" dirty="0" smtClean="0">
                <a:solidFill>
                  <a:srgbClr val="00B050"/>
                </a:solidFill>
              </a:rPr>
              <a:t>classes</a:t>
            </a:r>
            <a:r>
              <a:rPr lang="en-US" sz="2200" b="1" dirty="0" smtClean="0">
                <a:solidFill>
                  <a:srgbClr val="00B050"/>
                </a:solidFill>
              </a:rPr>
              <a:t> (nobles)</a:t>
            </a:r>
            <a:r>
              <a:rPr lang="en" sz="2200" b="1" dirty="0" smtClean="0">
                <a:solidFill>
                  <a:srgbClr val="00B050"/>
                </a:solidFill>
              </a:rPr>
              <a:t> </a:t>
            </a:r>
            <a:r>
              <a:rPr lang="en" sz="2200" b="1" dirty="0" smtClean="0">
                <a:solidFill>
                  <a:srgbClr val="00B050"/>
                </a:solidFill>
              </a:rPr>
              <a:t>demanded that </a:t>
            </a:r>
            <a:r>
              <a:rPr lang="en" sz="2200" b="1" dirty="0">
                <a:solidFill>
                  <a:srgbClr val="00B050"/>
                </a:solidFill>
              </a:rPr>
              <a:t>the king summon the </a:t>
            </a:r>
            <a:r>
              <a:rPr lang="en" sz="2200" b="1" dirty="0" smtClean="0">
                <a:solidFill>
                  <a:srgbClr val="00B050"/>
                </a:solidFill>
              </a:rPr>
              <a:t>Estates-General</a:t>
            </a:r>
            <a:r>
              <a:rPr lang="en-US" sz="2200" dirty="0"/>
              <a:t> </a:t>
            </a:r>
            <a:r>
              <a:rPr lang="en" sz="2200" dirty="0" smtClean="0"/>
              <a:t>before </a:t>
            </a:r>
            <a:r>
              <a:rPr lang="en" sz="2200" dirty="0"/>
              <a:t>making any </a:t>
            </a:r>
            <a:r>
              <a:rPr lang="en" sz="2200" dirty="0" smtClean="0"/>
              <a:t>changes</a:t>
            </a:r>
            <a:r>
              <a:rPr lang="en-US" sz="2200" dirty="0" smtClean="0"/>
              <a:t>. </a:t>
            </a:r>
          </a:p>
          <a:p>
            <a:pPr lvl="2"/>
            <a:r>
              <a:rPr lang="en-US" sz="2200" dirty="0" smtClean="0"/>
              <a:t>Estates-General: </a:t>
            </a:r>
            <a:r>
              <a:rPr lang="en" sz="2200" b="1" dirty="0">
                <a:solidFill>
                  <a:srgbClr val="0070C0"/>
                </a:solidFill>
              </a:rPr>
              <a:t>the legislative body consisting of representatives of the three </a:t>
            </a:r>
            <a:r>
              <a:rPr lang="en" sz="2200" b="1" dirty="0" smtClean="0">
                <a:solidFill>
                  <a:srgbClr val="0070C0"/>
                </a:solidFill>
              </a:rPr>
              <a:t>estates</a:t>
            </a:r>
            <a:r>
              <a:rPr lang="en-US" sz="2200" dirty="0" smtClean="0"/>
              <a:t>. </a:t>
            </a:r>
            <a:endParaRPr lang="en" sz="2200" dirty="0"/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3600" y="1817488"/>
            <a:ext cx="3122812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 smtClean="0">
                <a:sym typeface="Source Sans Pro"/>
              </a:rPr>
              <a:t>Louis XVI Calls the Estates-General</a:t>
            </a:r>
            <a:endParaRPr lang="en">
              <a:sym typeface="Source Sans Pro"/>
            </a:endParaRPr>
          </a:p>
        </p:txBody>
      </p:sp>
      <p:sp>
        <p:nvSpPr>
          <p:cNvPr id="204" name="Shape 204"/>
          <p:cNvSpPr txBox="1"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" dirty="0" smtClean="0"/>
              <a:t>Delegates Take the Tennis Court Oath </a:t>
            </a:r>
          </a:p>
          <a:p>
            <a:pPr lvl="2"/>
            <a:r>
              <a:rPr lang="en" dirty="0" smtClean="0"/>
              <a:t>Delegates to the Estates-General from the Third Estate were elected, though only propertied men could vote</a:t>
            </a:r>
          </a:p>
          <a:p>
            <a:pPr lvl="3"/>
            <a:r>
              <a:rPr lang="en" dirty="0" smtClean="0"/>
              <a:t>Thus, the delegates were mostly lawyers, middle-class officials, and writers</a:t>
            </a:r>
          </a:p>
          <a:p>
            <a:pPr lvl="3"/>
            <a:r>
              <a:rPr lang="en" dirty="0" smtClean="0"/>
              <a:t>They were familiar with the writings of </a:t>
            </a:r>
            <a:r>
              <a:rPr lang="en" dirty="0" smtClean="0"/>
              <a:t>Voltaire</a:t>
            </a:r>
            <a:r>
              <a:rPr lang="en" dirty="0" smtClean="0"/>
              <a:t>, Rousseau, and other philosophes</a:t>
            </a:r>
          </a:p>
          <a:p>
            <a:pPr lvl="4"/>
            <a:r>
              <a:rPr lang="en" dirty="0" smtClean="0"/>
              <a:t>They went to Versailles not only to solve the financial crisis but also to insist on reform</a:t>
            </a: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 smtClean="0">
                <a:sym typeface="Source Sans Pro"/>
              </a:rPr>
              <a:t>Louis XVI Calls the Estates-General</a:t>
            </a:r>
            <a:endParaRPr lang="en">
              <a:sym typeface="Source Sans Pro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sz="quarter" idx="1"/>
          </p:nvPr>
        </p:nvSpPr>
        <p:spPr>
          <a:xfrm>
            <a:off x="914400" y="1085850"/>
            <a:ext cx="5029200" cy="3429000"/>
          </a:xfrm>
        </p:spPr>
        <p:txBody>
          <a:bodyPr>
            <a:normAutofit lnSpcReduction="10000"/>
          </a:bodyPr>
          <a:lstStyle/>
          <a:p>
            <a:pPr lvl="2"/>
            <a:r>
              <a:rPr lang="en" dirty="0" smtClean="0"/>
              <a:t>After weeks of stalemate, </a:t>
            </a:r>
            <a:r>
              <a:rPr lang="en" b="1" dirty="0" smtClean="0">
                <a:solidFill>
                  <a:schemeClr val="accent1"/>
                </a:solidFill>
              </a:rPr>
              <a:t>delegates of the Third Estate</a:t>
            </a:r>
            <a:r>
              <a:rPr lang="en" dirty="0" smtClean="0"/>
              <a:t> took a daring step</a:t>
            </a:r>
          </a:p>
          <a:p>
            <a:pPr lvl="3"/>
            <a:r>
              <a:rPr lang="en" b="1" dirty="0" smtClean="0">
                <a:solidFill>
                  <a:schemeClr val="accent1"/>
                </a:solidFill>
              </a:rPr>
              <a:t>Claiming to represent the people of France</a:t>
            </a:r>
            <a:r>
              <a:rPr lang="en" dirty="0" smtClean="0"/>
              <a:t>, they declared themselves to be the National Assembly in June 1789</a:t>
            </a:r>
          </a:p>
          <a:p>
            <a:pPr lvl="4"/>
            <a:r>
              <a:rPr lang="en" dirty="0" smtClean="0"/>
              <a:t>A few days later, the National Assembly found its meeting hall locked and guarded</a:t>
            </a:r>
          </a:p>
          <a:p>
            <a:pPr lvl="3"/>
            <a:r>
              <a:rPr lang="en" dirty="0" smtClean="0"/>
              <a:t>Fearing that the king planned to dismiss them, the delegates moved to a nearby indoor tennis court</a:t>
            </a:r>
            <a:endParaRPr lang="en" dirty="0"/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7473" y="1880750"/>
            <a:ext cx="3113086" cy="21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 smtClean="0">
                <a:sym typeface="Source Sans Pro"/>
              </a:rPr>
              <a:t>Louis XVI Calls the Estates-General</a:t>
            </a:r>
            <a:endParaRPr lang="en">
              <a:sym typeface="Source Sans Pro"/>
            </a:endParaRPr>
          </a:p>
        </p:txBody>
      </p:sp>
      <p:sp>
        <p:nvSpPr>
          <p:cNvPr id="224" name="Shape 224"/>
          <p:cNvSpPr txBox="1"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3"/>
            <a:r>
              <a:rPr lang="en-US" dirty="0" smtClean="0"/>
              <a:t>As curious spectators looked on, the delegates took their famous </a:t>
            </a:r>
            <a:r>
              <a:rPr lang="en-US" b="1" dirty="0" smtClean="0">
                <a:solidFill>
                  <a:schemeClr val="accent1"/>
                </a:solidFill>
              </a:rPr>
              <a:t>Tennis Court Oath</a:t>
            </a:r>
          </a:p>
          <a:p>
            <a:pPr lvl="4"/>
            <a:r>
              <a:rPr lang="en-US" dirty="0" smtClean="0"/>
              <a:t>They swore “never to separate and to meet wherever the circumstances might require until we have </a:t>
            </a:r>
            <a:r>
              <a:rPr lang="en-US" b="1" dirty="0" smtClean="0">
                <a:solidFill>
                  <a:schemeClr val="accent1"/>
                </a:solidFill>
              </a:rPr>
              <a:t>drafted </a:t>
            </a:r>
            <a:r>
              <a:rPr lang="en-US" b="1" dirty="0" smtClean="0">
                <a:solidFill>
                  <a:schemeClr val="accent1"/>
                </a:solidFill>
              </a:rPr>
              <a:t>a sound and just </a:t>
            </a:r>
            <a:r>
              <a:rPr lang="en-US" b="1" dirty="0" smtClean="0">
                <a:solidFill>
                  <a:schemeClr val="accent1"/>
                </a:solidFill>
              </a:rPr>
              <a:t>constitution for France</a:t>
            </a:r>
            <a:r>
              <a:rPr lang="en-US" dirty="0" smtClean="0"/>
              <a:t>”</a:t>
            </a:r>
            <a:endParaRPr lang="en-US" dirty="0" smtClean="0"/>
          </a:p>
          <a:p>
            <a:pPr lvl="3"/>
            <a:r>
              <a:rPr lang="en-US" dirty="0" smtClean="0"/>
              <a:t>When reform-minded clergy and nobles joined the Assembly, Louis XVI grudgingly accepted it</a:t>
            </a:r>
          </a:p>
          <a:p>
            <a:pPr lvl="3"/>
            <a:r>
              <a:rPr lang="en-US" dirty="0" smtClean="0"/>
              <a:t>But royal troops gathered around Paris, and rumors spread that the king planned to dissolve the Assembly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 smtClean="0">
                <a:sym typeface="Source Sans Pro"/>
              </a:rPr>
              <a:t>Tennis Court Oath</a:t>
            </a:r>
            <a:endParaRPr lang="en">
              <a:sym typeface="Source Sans Pro"/>
            </a:endParaRPr>
          </a:p>
        </p:txBody>
      </p:sp>
      <p:pic>
        <p:nvPicPr>
          <p:cNvPr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349" y="1143000"/>
            <a:ext cx="7827300" cy="3227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 smtClean="0">
                <a:sym typeface="Source Sans Pro"/>
              </a:rPr>
              <a:t>Parisians Storm the Bastille</a:t>
            </a:r>
            <a:endParaRPr lang="en">
              <a:sym typeface="Source Sans Pro"/>
            </a:endParaRPr>
          </a:p>
        </p:txBody>
      </p:sp>
      <p:sp>
        <p:nvSpPr>
          <p:cNvPr id="236" name="Shape 236"/>
          <p:cNvSpPr txBox="1"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" dirty="0" smtClean="0"/>
              <a:t>Parisians Storm the Bastille</a:t>
            </a:r>
          </a:p>
          <a:p>
            <a:pPr lvl="2"/>
            <a:r>
              <a:rPr lang="en" dirty="0" smtClean="0"/>
              <a:t>On July 14, 1789, the city of Paris seized the spotlight from the National Assembly meeting in Versailles</a:t>
            </a:r>
          </a:p>
          <a:p>
            <a:pPr lvl="2"/>
            <a:r>
              <a:rPr lang="en" dirty="0" smtClean="0"/>
              <a:t>The streets buzzed with rumors that royal troops were going to occupy the </a:t>
            </a:r>
            <a:r>
              <a:rPr lang="en" dirty="0" smtClean="0"/>
              <a:t>capital</a:t>
            </a:r>
            <a:r>
              <a:rPr lang="en-US" dirty="0" smtClean="0"/>
              <a:t> </a:t>
            </a:r>
            <a:r>
              <a:rPr lang="en-US" b="1" dirty="0" smtClean="0"/>
              <a:t>(Great Fear Rumors)</a:t>
            </a:r>
            <a:endParaRPr lang="en" b="1" dirty="0" smtClean="0"/>
          </a:p>
          <a:p>
            <a:pPr lvl="2"/>
            <a:r>
              <a:rPr lang="en" dirty="0" smtClean="0"/>
              <a:t>More than 800 Parisians assembled outside the Bastille, a grim medieval fortress used as a </a:t>
            </a:r>
            <a:r>
              <a:rPr lang="en-US" b="1" dirty="0" smtClean="0">
                <a:solidFill>
                  <a:srgbClr val="0070C0"/>
                </a:solidFill>
              </a:rPr>
              <a:t>local </a:t>
            </a:r>
            <a:r>
              <a:rPr lang="en" b="1" dirty="0" smtClean="0">
                <a:solidFill>
                  <a:srgbClr val="0070C0"/>
                </a:solidFill>
              </a:rPr>
              <a:t>prison </a:t>
            </a:r>
            <a:r>
              <a:rPr lang="en" b="1" dirty="0" smtClean="0">
                <a:solidFill>
                  <a:srgbClr val="0070C0"/>
                </a:solidFill>
              </a:rPr>
              <a:t>for political and other prisoners</a:t>
            </a:r>
          </a:p>
          <a:p>
            <a:pPr lvl="3"/>
            <a:r>
              <a:rPr lang="en" dirty="0" smtClean="0"/>
              <a:t>To many French people, the Bastille represented the injustices of the monarchy</a:t>
            </a:r>
          </a:p>
          <a:p>
            <a:pPr lvl="2"/>
            <a:r>
              <a:rPr lang="en" b="1" dirty="0" smtClean="0">
                <a:solidFill>
                  <a:srgbClr val="0070C0"/>
                </a:solidFill>
              </a:rPr>
              <a:t>The </a:t>
            </a:r>
            <a:r>
              <a:rPr lang="en-US" b="1" dirty="0" smtClean="0">
                <a:solidFill>
                  <a:srgbClr val="0070C0"/>
                </a:solidFill>
              </a:rPr>
              <a:t>French Citizens</a:t>
            </a:r>
            <a:r>
              <a:rPr lang="en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attacked &amp; </a:t>
            </a:r>
            <a:r>
              <a:rPr lang="en" b="1" dirty="0" smtClean="0">
                <a:solidFill>
                  <a:srgbClr val="0070C0"/>
                </a:solidFill>
              </a:rPr>
              <a:t>demanded </a:t>
            </a:r>
            <a:r>
              <a:rPr lang="en" b="1" dirty="0" smtClean="0">
                <a:solidFill>
                  <a:srgbClr val="0070C0"/>
                </a:solidFill>
              </a:rPr>
              <a:t>weapons and gunpowder believed to be stored </a:t>
            </a:r>
            <a:r>
              <a:rPr lang="en" b="1" dirty="0" smtClean="0">
                <a:solidFill>
                  <a:srgbClr val="0070C0"/>
                </a:solidFill>
              </a:rPr>
              <a:t>there</a:t>
            </a:r>
            <a:r>
              <a:rPr lang="en-US" b="1" dirty="0" smtClean="0">
                <a:solidFill>
                  <a:srgbClr val="0070C0"/>
                </a:solidFill>
              </a:rPr>
              <a:t> to protect themselves. </a:t>
            </a:r>
            <a:endParaRPr lang="en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 smtClean="0">
                <a:sym typeface="Source Sans Pro"/>
              </a:rPr>
              <a:t>Parisians Storm the Bastille</a:t>
            </a:r>
            <a:endParaRPr lang="en">
              <a:sym typeface="Source Sans Pro"/>
            </a:endParaRPr>
          </a:p>
        </p:txBody>
      </p:sp>
      <p:sp>
        <p:nvSpPr>
          <p:cNvPr id="249" name="Shape 249"/>
          <p:cNvSpPr txBox="1">
            <a:spLocks noGrp="1"/>
          </p:cNvSpPr>
          <p:nvPr>
            <p:ph sz="quarter" idx="1"/>
          </p:nvPr>
        </p:nvSpPr>
        <p:spPr>
          <a:xfrm>
            <a:off x="914400" y="1085850"/>
            <a:ext cx="5638800" cy="3429000"/>
          </a:xfrm>
        </p:spPr>
        <p:txBody>
          <a:bodyPr/>
          <a:lstStyle/>
          <a:p>
            <a:pPr lvl="2"/>
            <a:r>
              <a:rPr lang="en" dirty="0" smtClean="0"/>
              <a:t>The Bastille was a symbol to the people of France representing years of abuse by the monarchy</a:t>
            </a:r>
          </a:p>
          <a:p>
            <a:pPr lvl="3"/>
            <a:r>
              <a:rPr lang="en" dirty="0" smtClean="0"/>
              <a:t>The storming of and subsequent fall of the Bastille was a wake-up call to Louis XVI</a:t>
            </a:r>
          </a:p>
          <a:p>
            <a:pPr lvl="3"/>
            <a:r>
              <a:rPr lang="en" dirty="0" smtClean="0"/>
              <a:t>Unlike any other riot or short-lived protest, this event posed a challenge to the sheer existence of the regime</a:t>
            </a:r>
          </a:p>
          <a:p>
            <a:pPr lvl="4"/>
            <a:r>
              <a:rPr lang="en" dirty="0" smtClean="0"/>
              <a:t>Since 1880, the French have celebrated </a:t>
            </a:r>
            <a:r>
              <a:rPr lang="en" b="1" dirty="0" smtClean="0">
                <a:solidFill>
                  <a:srgbClr val="0070C0"/>
                </a:solidFill>
              </a:rPr>
              <a:t>Bastille Day annually as their national independence day</a:t>
            </a:r>
            <a:endParaRPr lang="en" b="1" dirty="0">
              <a:solidFill>
                <a:srgbClr val="0070C0"/>
              </a:solidFill>
            </a:endParaRPr>
          </a:p>
        </p:txBody>
      </p:sp>
      <p:pic>
        <p:nvPicPr>
          <p:cNvPr id="250" name="Shape 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0650" y="1096562"/>
            <a:ext cx="2451711" cy="3407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8646</TotalTime>
  <Words>1008</Words>
  <Application>Microsoft Macintosh PowerPoint</Application>
  <PresentationFormat>On-screen Show (16:9)</PresentationFormat>
  <Paragraphs>82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Franklin Gothic Book</vt:lpstr>
      <vt:lpstr>Perpetua</vt:lpstr>
      <vt:lpstr>Source Sans Pro</vt:lpstr>
      <vt:lpstr>Wingdings 2</vt:lpstr>
      <vt:lpstr>Arial</vt:lpstr>
      <vt:lpstr>Equity</vt:lpstr>
      <vt:lpstr>Section 2: Roots of the Revolution</vt:lpstr>
      <vt:lpstr>Ready for the Revolution</vt:lpstr>
      <vt:lpstr>Louis XVI Calls the Estates-General</vt:lpstr>
      <vt:lpstr>Louis XVI Calls the Estates-General</vt:lpstr>
      <vt:lpstr>Louis XVI Calls the Estates-General</vt:lpstr>
      <vt:lpstr>Louis XVI Calls the Estates-General</vt:lpstr>
      <vt:lpstr>Tennis Court Oath</vt:lpstr>
      <vt:lpstr>Parisians Storm the Bastille</vt:lpstr>
      <vt:lpstr>Parisians Storm the Bastille</vt:lpstr>
      <vt:lpstr>The National Assembly Acts</vt:lpstr>
      <vt:lpstr>The National Assembly Acts</vt:lpstr>
      <vt:lpstr>The National Assembly Acts</vt:lpstr>
      <vt:lpstr>The National Assembly Acts</vt:lpstr>
      <vt:lpstr>The National Assembly Acts</vt:lpstr>
      <vt:lpstr>The National Assembly Acts</vt:lpstr>
      <vt:lpstr>The National Assembly Acts</vt:lpstr>
      <vt:lpstr>French Government Changes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1: On the Eve of Revolution</dc:title>
  <dc:creator>Josh Bruck</dc:creator>
  <cp:lastModifiedBy>Ott, Mollie Beth</cp:lastModifiedBy>
  <cp:revision>42</cp:revision>
  <cp:lastPrinted>2016-09-07T19:51:49Z</cp:lastPrinted>
  <dcterms:modified xsi:type="dcterms:W3CDTF">2016-09-15T03:30:16Z</dcterms:modified>
</cp:coreProperties>
</file>