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6" r:id="rId1"/>
  </p:sldMasterIdLst>
  <p:notesMasterIdLst>
    <p:notesMasterId r:id="rId13"/>
  </p:notesMasterIdLst>
  <p:sldIdLst>
    <p:sldId id="394" r:id="rId2"/>
    <p:sldId id="259" r:id="rId3"/>
    <p:sldId id="260" r:id="rId4"/>
    <p:sldId id="263" r:id="rId5"/>
    <p:sldId id="392" r:id="rId6"/>
    <p:sldId id="393" r:id="rId7"/>
    <p:sldId id="267" r:id="rId8"/>
    <p:sldId id="268" r:id="rId9"/>
    <p:sldId id="395" r:id="rId10"/>
    <p:sldId id="397" r:id="rId11"/>
    <p:sldId id="396"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p:restoredTop sz="94662"/>
  </p:normalViewPr>
  <p:slideViewPr>
    <p:cSldViewPr>
      <p:cViewPr varScale="1">
        <p:scale>
          <a:sx n="110" d="100"/>
          <a:sy n="110" d="100"/>
        </p:scale>
        <p:origin x="168" y="63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351018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2" name="Shape 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67691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1763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95709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27993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88085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18305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2400300"/>
            <a:ext cx="6400800" cy="120015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9/14/16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2" y="1086978"/>
            <a:ext cx="9021537" cy="11455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2" y="1047540"/>
            <a:ext cx="9021537" cy="9043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2" y="2232487"/>
            <a:ext cx="9021537" cy="828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129448"/>
            <a:ext cx="8229600" cy="1102519"/>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9/14/16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1168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05980"/>
            <a:ext cx="55626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9/14/16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
        <p:nvSpPr>
          <p:cNvPr id="8" name="Content Placeholder 7"/>
          <p:cNvSpPr>
            <a:spLocks noGrp="1"/>
          </p:cNvSpPr>
          <p:nvPr>
            <p:ph sz="quarter" idx="1"/>
          </p:nvPr>
        </p:nvSpPr>
        <p:spPr>
          <a:xfrm>
            <a:off x="914400" y="1085850"/>
            <a:ext cx="777240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714376"/>
            <a:ext cx="7772400" cy="1021556"/>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910953"/>
            <a:ext cx="7772400" cy="1003697"/>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9/14/16</a:t>
            </a:fld>
            <a:endParaRPr lang="en-US"/>
          </a:p>
        </p:txBody>
      </p:sp>
      <p:sp>
        <p:nvSpPr>
          <p:cNvPr id="5" name="Footer Placeholder 4"/>
          <p:cNvSpPr>
            <a:spLocks noGrp="1"/>
          </p:cNvSpPr>
          <p:nvPr>
            <p:ph type="ftr" sz="quarter" idx="11"/>
          </p:nvPr>
        </p:nvSpPr>
        <p:spPr>
          <a:xfrm>
            <a:off x="800100" y="4629150"/>
            <a:ext cx="4000500" cy="342900"/>
          </a:xfrm>
        </p:spPr>
        <p:txBody>
          <a:bodyPr/>
          <a:lstStyle/>
          <a:p>
            <a:endParaRPr kumimoji="0" lang="en-US" dirty="0"/>
          </a:p>
        </p:txBody>
      </p:sp>
      <p:sp>
        <p:nvSpPr>
          <p:cNvPr id="7" name="Rectangle 6"/>
          <p:cNvSpPr/>
          <p:nvPr/>
        </p:nvSpPr>
        <p:spPr>
          <a:xfrm flipV="1">
            <a:off x="69413" y="1782623"/>
            <a:ext cx="9013515"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7" y="1756107"/>
            <a:ext cx="9013781"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7" y="1851660"/>
            <a:ext cx="9014621" cy="3429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4656582"/>
            <a:ext cx="457200" cy="3429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9/14/16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04788"/>
            <a:ext cx="7772400" cy="85725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9/14/16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1685925"/>
            <a:ext cx="3733800" cy="2914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1685925"/>
            <a:ext cx="3733800" cy="2914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9/14/16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9/14/16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04788"/>
            <a:ext cx="7772400" cy="85725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200150"/>
            <a:ext cx="1905000" cy="337185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9/14/16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200150"/>
            <a:ext cx="5715000" cy="33718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75413"/>
            <a:ext cx="7315200" cy="391716"/>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4084369"/>
            <a:ext cx="7315200" cy="51435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9/14/16</a:t>
            </a:fld>
            <a:endParaRPr lang="en-US"/>
          </a:p>
        </p:txBody>
      </p:sp>
      <p:sp>
        <p:nvSpPr>
          <p:cNvPr id="6" name="Footer Placeholder 5"/>
          <p:cNvSpPr>
            <a:spLocks noGrp="1"/>
          </p:cNvSpPr>
          <p:nvPr>
            <p:ph type="ftr" sz="quarter" idx="11"/>
          </p:nvPr>
        </p:nvSpPr>
        <p:spPr>
          <a:xfrm>
            <a:off x="914400" y="4629150"/>
            <a:ext cx="3886200" cy="342900"/>
          </a:xfrm>
        </p:spPr>
        <p:txBody>
          <a:bodyPr/>
          <a:lstStyle/>
          <a:p>
            <a:endParaRPr kumimoji="0" lang="en-US" dirty="0"/>
          </a:p>
        </p:txBody>
      </p:sp>
      <p:sp>
        <p:nvSpPr>
          <p:cNvPr id="7" name="Slide Number Placeholder 6"/>
          <p:cNvSpPr>
            <a:spLocks noGrp="1"/>
          </p:cNvSpPr>
          <p:nvPr>
            <p:ph type="sldNum" sz="quarter" idx="12"/>
          </p:nvPr>
        </p:nvSpPr>
        <p:spPr>
          <a:xfrm>
            <a:off x="146304" y="4656582"/>
            <a:ext cx="457200" cy="3429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3512666"/>
            <a:ext cx="9006840"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9" y="3487856"/>
            <a:ext cx="9006639"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3579919"/>
            <a:ext cx="9006637" cy="366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50007"/>
            <a:ext cx="9001873" cy="3436144"/>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05979"/>
            <a:ext cx="7772400" cy="85725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085850"/>
            <a:ext cx="7772400" cy="3429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4643437"/>
            <a:ext cx="2476500" cy="357188"/>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9/14/16</a:t>
            </a:fld>
            <a:endParaRPr lang="en-US" sz="1400" dirty="0">
              <a:solidFill>
                <a:schemeClr val="tx2"/>
              </a:solidFill>
            </a:endParaRPr>
          </a:p>
        </p:txBody>
      </p:sp>
      <p:sp>
        <p:nvSpPr>
          <p:cNvPr id="3" name="Footer Placeholder 2"/>
          <p:cNvSpPr>
            <a:spLocks noGrp="1"/>
          </p:cNvSpPr>
          <p:nvPr>
            <p:ph type="ftr" sz="quarter" idx="3"/>
          </p:nvPr>
        </p:nvSpPr>
        <p:spPr>
          <a:xfrm>
            <a:off x="914400" y="4629150"/>
            <a:ext cx="3962400" cy="3429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4657725"/>
            <a:ext cx="457200" cy="3429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title"/>
          </p:nvPr>
        </p:nvSpPr>
        <p:spPr/>
        <p:txBody>
          <a:bodyPr/>
          <a:lstStyle/>
          <a:p>
            <a:r>
              <a:rPr lang="en-US" altLang="en-US" dirty="0"/>
              <a:t>The French Revolution</a:t>
            </a:r>
          </a:p>
        </p:txBody>
      </p:sp>
      <p:sp>
        <p:nvSpPr>
          <p:cNvPr id="2051" name="Rectangle 3"/>
          <p:cNvSpPr>
            <a:spLocks noGrp="1"/>
          </p:cNvSpPr>
          <p:nvPr>
            <p:ph sz="quarter" idx="1"/>
          </p:nvPr>
        </p:nvSpPr>
        <p:spPr/>
        <p:txBody>
          <a:bodyPr/>
          <a:lstStyle/>
          <a:p>
            <a:r>
              <a:rPr lang="en-US" altLang="en-US" dirty="0">
                <a:solidFill>
                  <a:schemeClr val="tx1"/>
                </a:solidFill>
              </a:rPr>
              <a:t>Chapter </a:t>
            </a:r>
            <a:r>
              <a:rPr lang="en-US" altLang="en-US" dirty="0" smtClean="0">
                <a:solidFill>
                  <a:schemeClr val="tx1"/>
                </a:solidFill>
              </a:rPr>
              <a:t>8</a:t>
            </a:r>
            <a:endParaRPr lang="en-US" altLang="en-US" dirty="0">
              <a:solidFill>
                <a:schemeClr val="tx1"/>
              </a:solidFill>
            </a:endParaRPr>
          </a:p>
        </p:txBody>
      </p:sp>
      <p:pic>
        <p:nvPicPr>
          <p:cNvPr id="2052" name="Picture 4" descr="thu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81150"/>
            <a:ext cx="5749529" cy="329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16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9550"/>
            <a:ext cx="7772400" cy="857250"/>
          </a:xfrm>
        </p:spPr>
        <p:txBody>
          <a:bodyPr/>
          <a:lstStyle/>
          <a:p>
            <a:pPr algn="ctr"/>
            <a:r>
              <a:rPr lang="en-US" b="1" dirty="0" smtClean="0">
                <a:solidFill>
                  <a:schemeClr val="tx1"/>
                </a:solidFill>
              </a:rPr>
              <a:t>Ready for the Revolution</a:t>
            </a:r>
            <a:endParaRPr lang="en-US" b="1" dirty="0">
              <a:solidFill>
                <a:schemeClr val="tx1"/>
              </a:solidFill>
            </a:endParaRPr>
          </a:p>
        </p:txBody>
      </p:sp>
      <p:sp>
        <p:nvSpPr>
          <p:cNvPr id="3" name="Content Placeholder 2"/>
          <p:cNvSpPr>
            <a:spLocks noGrp="1"/>
          </p:cNvSpPr>
          <p:nvPr>
            <p:ph sz="quarter" idx="1"/>
          </p:nvPr>
        </p:nvSpPr>
        <p:spPr>
          <a:xfrm>
            <a:off x="914400" y="1409700"/>
            <a:ext cx="7772400" cy="3733800"/>
          </a:xfrm>
        </p:spPr>
        <p:txBody>
          <a:bodyPr>
            <a:normAutofit/>
          </a:bodyPr>
          <a:lstStyle/>
          <a:p>
            <a:r>
              <a:rPr lang="en-US" altLang="en-US" sz="3200" dirty="0"/>
              <a:t>The political crisis of </a:t>
            </a:r>
            <a:r>
              <a:rPr lang="en-US" altLang="en-US" sz="3200" b="1" dirty="0">
                <a:solidFill>
                  <a:srgbClr val="0070C0"/>
                </a:solidFill>
              </a:rPr>
              <a:t>1789</a:t>
            </a:r>
            <a:r>
              <a:rPr lang="en-US" altLang="en-US" sz="3200" dirty="0"/>
              <a:t> coincided with the </a:t>
            </a:r>
            <a:r>
              <a:rPr lang="en-US" altLang="en-US" sz="3200" b="1" dirty="0">
                <a:solidFill>
                  <a:srgbClr val="0070C0"/>
                </a:solidFill>
              </a:rPr>
              <a:t>worst famine in recent history</a:t>
            </a:r>
            <a:r>
              <a:rPr lang="en-US" altLang="en-US" sz="3200" dirty="0"/>
              <a:t>.  </a:t>
            </a:r>
            <a:endParaRPr lang="en-US" altLang="en-US" sz="3200" dirty="0" smtClean="0"/>
          </a:p>
          <a:p>
            <a:r>
              <a:rPr lang="en-US" altLang="en-US" sz="3200" dirty="0" smtClean="0"/>
              <a:t>The </a:t>
            </a:r>
            <a:r>
              <a:rPr lang="en-US" altLang="en-US" sz="3200" b="1" dirty="0">
                <a:solidFill>
                  <a:srgbClr val="FF0000"/>
                </a:solidFill>
              </a:rPr>
              <a:t>“Great Fear,” </a:t>
            </a:r>
            <a:r>
              <a:rPr lang="en-US" altLang="en-US" sz="3200" dirty="0"/>
              <a:t>as it became known, was sparked by rumors that </a:t>
            </a:r>
            <a:r>
              <a:rPr lang="en-US" altLang="en-US" sz="3200" b="1" dirty="0">
                <a:solidFill>
                  <a:srgbClr val="FF0000"/>
                </a:solidFill>
              </a:rPr>
              <a:t>troops were attacking villages and burning crops</a:t>
            </a:r>
            <a:r>
              <a:rPr lang="en-US" altLang="en-US" sz="3200" dirty="0"/>
              <a:t>. </a:t>
            </a:r>
            <a:endParaRPr lang="en-US" altLang="en-US" sz="3200" dirty="0" smtClean="0"/>
          </a:p>
          <a:p>
            <a:r>
              <a:rPr lang="en-US" altLang="en-US" sz="3200" dirty="0" smtClean="0"/>
              <a:t> </a:t>
            </a:r>
            <a:r>
              <a:rPr lang="en-US" altLang="en-US" sz="3200" dirty="0"/>
              <a:t>It led to peasants attacking nobles</a:t>
            </a:r>
            <a:r>
              <a:rPr lang="en-US" altLang="en-US" sz="3200" dirty="0" smtClean="0"/>
              <a:t>.</a:t>
            </a:r>
          </a:p>
        </p:txBody>
      </p:sp>
    </p:spTree>
    <p:extLst>
      <p:ext uri="{BB962C8B-B14F-4D97-AF65-F5344CB8AC3E}">
        <p14:creationId xmlns:p14="http://schemas.microsoft.com/office/powerpoint/2010/main" val="1812655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857250"/>
          </a:xfrm>
        </p:spPr>
        <p:txBody>
          <a:bodyPr/>
          <a:lstStyle/>
          <a:p>
            <a:pPr algn="ctr"/>
            <a:r>
              <a:rPr lang="en-US" dirty="0" smtClean="0">
                <a:solidFill>
                  <a:schemeClr val="tx1"/>
                </a:solidFill>
              </a:rPr>
              <a:t>Letter to Louis </a:t>
            </a:r>
            <a:endParaRPr lang="en-US" dirty="0">
              <a:solidFill>
                <a:schemeClr val="tx1"/>
              </a:solidFill>
            </a:endParaRPr>
          </a:p>
        </p:txBody>
      </p:sp>
      <p:sp>
        <p:nvSpPr>
          <p:cNvPr id="3" name="Content Placeholder 2"/>
          <p:cNvSpPr>
            <a:spLocks noGrp="1"/>
          </p:cNvSpPr>
          <p:nvPr>
            <p:ph sz="quarter" idx="1"/>
          </p:nvPr>
        </p:nvSpPr>
        <p:spPr>
          <a:xfrm>
            <a:off x="457200" y="863278"/>
            <a:ext cx="8229600" cy="3429000"/>
          </a:xfrm>
        </p:spPr>
        <p:txBody>
          <a:bodyPr>
            <a:noAutofit/>
          </a:bodyPr>
          <a:lstStyle/>
          <a:p>
            <a:r>
              <a:rPr lang="en-US" sz="2800" dirty="0" smtClean="0"/>
              <a:t>Using </a:t>
            </a:r>
            <a:r>
              <a:rPr lang="en-US" sz="2800" dirty="0"/>
              <a:t>what you have learned from class, write a letter to Louis XVI persuading him to take a certain action before the country turns to revolution. You may write your letter from the perspective of the role you played in class, or you may choose to be from someone of another class/estate. Be sure to include what specific actions Louis should take, as well as how you believe this will benefit the country as a whole and keep them from turning to revolution. Don’t forget to sign it, too! </a:t>
            </a:r>
          </a:p>
        </p:txBody>
      </p:sp>
    </p:spTree>
    <p:extLst>
      <p:ext uri="{BB962C8B-B14F-4D97-AF65-F5344CB8AC3E}">
        <p14:creationId xmlns:p14="http://schemas.microsoft.com/office/powerpoint/2010/main" val="70732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p:txBody>
          <a:bodyPr/>
          <a:lstStyle/>
          <a:p>
            <a:pPr lvl="0" algn="ctr"/>
            <a:r>
              <a:rPr lang="en" dirty="0" smtClean="0">
                <a:sym typeface="Source Sans Pro"/>
              </a:rPr>
              <a:t>French Society Divided</a:t>
            </a:r>
            <a:endParaRPr lang="en" dirty="0">
              <a:sym typeface="Source Sans Pro"/>
            </a:endParaRPr>
          </a:p>
        </p:txBody>
      </p:sp>
      <p:sp>
        <p:nvSpPr>
          <p:cNvPr id="48" name="Shape 48"/>
          <p:cNvSpPr txBox="1">
            <a:spLocks noGrp="1"/>
          </p:cNvSpPr>
          <p:nvPr>
            <p:ph sz="quarter" idx="1"/>
          </p:nvPr>
        </p:nvSpPr>
        <p:spPr>
          <a:xfrm>
            <a:off x="457200" y="1085850"/>
            <a:ext cx="5562600" cy="3848100"/>
          </a:xfrm>
        </p:spPr>
        <p:txBody>
          <a:bodyPr>
            <a:normAutofit/>
          </a:bodyPr>
          <a:lstStyle/>
          <a:p>
            <a:pPr lvl="0"/>
            <a:r>
              <a:rPr lang="en-US" sz="2800" dirty="0" smtClean="0"/>
              <a:t>French Society Divided </a:t>
            </a:r>
          </a:p>
          <a:p>
            <a:pPr lvl="2"/>
            <a:r>
              <a:rPr lang="en-US" sz="2400" dirty="0" smtClean="0"/>
              <a:t>In 1789, France, like the rest of Europe, still clung to an outdated social system that had emerged in the Middle Ages</a:t>
            </a:r>
          </a:p>
          <a:p>
            <a:pPr lvl="2"/>
            <a:r>
              <a:rPr lang="en-US" sz="2400" dirty="0" smtClean="0"/>
              <a:t>Under this ancient régime, or old order, </a:t>
            </a:r>
            <a:r>
              <a:rPr lang="en-US" sz="2400" dirty="0" smtClean="0">
                <a:solidFill>
                  <a:srgbClr val="FF0000"/>
                </a:solidFill>
              </a:rPr>
              <a:t>everyone in France was divided into one of three estates, or social classes.</a:t>
            </a:r>
          </a:p>
          <a:p>
            <a:pPr lvl="2"/>
            <a:r>
              <a:rPr lang="en-US" sz="2400" dirty="0" smtClean="0">
                <a:solidFill>
                  <a:srgbClr val="FF0000"/>
                </a:solidFill>
              </a:rPr>
              <a:t>The estate system dated back many centuries in France. </a:t>
            </a:r>
          </a:p>
          <a:p>
            <a:pPr lvl="0"/>
            <a:endParaRPr lang="en-US" dirty="0"/>
          </a:p>
        </p:txBody>
      </p:sp>
      <p:pic>
        <p:nvPicPr>
          <p:cNvPr id="49" name="Shape 49"/>
          <p:cNvPicPr preferRelativeResize="0"/>
          <p:nvPr/>
        </p:nvPicPr>
        <p:blipFill>
          <a:blip r:embed="rId3">
            <a:alphaModFix/>
          </a:blip>
          <a:stretch>
            <a:fillRect/>
          </a:stretch>
        </p:blipFill>
        <p:spPr>
          <a:xfrm>
            <a:off x="6096000" y="1428750"/>
            <a:ext cx="2853545" cy="30289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p:txBody>
          <a:bodyPr/>
          <a:lstStyle/>
          <a:p>
            <a:pPr lvl="0" algn="ctr"/>
            <a:r>
              <a:rPr lang="en" dirty="0" smtClean="0">
                <a:sym typeface="Source Sans Pro"/>
              </a:rPr>
              <a:t>French Society Divided</a:t>
            </a:r>
            <a:endParaRPr lang="en" dirty="0">
              <a:sym typeface="Source Sans Pro"/>
            </a:endParaRPr>
          </a:p>
        </p:txBody>
      </p:sp>
      <p:sp>
        <p:nvSpPr>
          <p:cNvPr id="55" name="Shape 55"/>
          <p:cNvSpPr txBox="1">
            <a:spLocks noGrp="1"/>
          </p:cNvSpPr>
          <p:nvPr>
            <p:ph sz="quarter" idx="1"/>
          </p:nvPr>
        </p:nvSpPr>
        <p:spPr>
          <a:xfrm>
            <a:off x="533400" y="1085850"/>
            <a:ext cx="8153400" cy="3924300"/>
          </a:xfrm>
        </p:spPr>
        <p:txBody>
          <a:bodyPr>
            <a:normAutofit fontScale="92500" lnSpcReduction="20000"/>
          </a:bodyPr>
          <a:lstStyle/>
          <a:p>
            <a:pPr lvl="2"/>
            <a:r>
              <a:rPr lang="en-US" sz="2800" dirty="0" smtClean="0"/>
              <a:t>The estates determined a person’s </a:t>
            </a:r>
            <a:r>
              <a:rPr lang="en-US" sz="2800" dirty="0" smtClean="0">
                <a:solidFill>
                  <a:srgbClr val="FF0000"/>
                </a:solidFill>
              </a:rPr>
              <a:t>legal rights and status</a:t>
            </a:r>
          </a:p>
          <a:p>
            <a:pPr lvl="3"/>
            <a:r>
              <a:rPr lang="en-US" sz="2800" dirty="0" smtClean="0"/>
              <a:t>The First Estate was made up of the </a:t>
            </a:r>
            <a:r>
              <a:rPr lang="en-US" sz="2800" dirty="0" smtClean="0">
                <a:solidFill>
                  <a:srgbClr val="0070C0"/>
                </a:solidFill>
              </a:rPr>
              <a:t>clergy- catholic church leaders (0.5%)</a:t>
            </a:r>
          </a:p>
          <a:p>
            <a:pPr lvl="3"/>
            <a:r>
              <a:rPr lang="en-US" sz="2800" dirty="0" smtClean="0"/>
              <a:t>The Second Estate was made up of the </a:t>
            </a:r>
            <a:r>
              <a:rPr lang="en-US" sz="2800" dirty="0" smtClean="0">
                <a:solidFill>
                  <a:srgbClr val="0070C0"/>
                </a:solidFill>
              </a:rPr>
              <a:t>nobility- military &amp; government leaders, large landowners (1.5%)</a:t>
            </a:r>
          </a:p>
          <a:p>
            <a:pPr lvl="3"/>
            <a:r>
              <a:rPr lang="en-US" sz="2800" dirty="0" smtClean="0"/>
              <a:t>The Third Estate comprised the vast </a:t>
            </a:r>
            <a:r>
              <a:rPr lang="en-US" sz="2800" dirty="0" smtClean="0">
                <a:solidFill>
                  <a:srgbClr val="0070C0"/>
                </a:solidFill>
              </a:rPr>
              <a:t>majority of the population (98%)</a:t>
            </a:r>
          </a:p>
          <a:p>
            <a:pPr lvl="4"/>
            <a:r>
              <a:rPr lang="en-US" sz="2800" dirty="0" smtClean="0">
                <a:solidFill>
                  <a:srgbClr val="002060"/>
                </a:solidFill>
              </a:rPr>
              <a:t>Bourgeoisie (Middle Class)- Doctors, Lawyers, Merchants</a:t>
            </a:r>
          </a:p>
          <a:p>
            <a:pPr lvl="4"/>
            <a:r>
              <a:rPr lang="en-US" sz="2800" dirty="0" smtClean="0">
                <a:solidFill>
                  <a:srgbClr val="002060"/>
                </a:solidFill>
              </a:rPr>
              <a:t>Artisans-Urban Workers </a:t>
            </a:r>
          </a:p>
          <a:p>
            <a:pPr lvl="4"/>
            <a:r>
              <a:rPr lang="en-US" sz="2800" dirty="0" smtClean="0">
                <a:solidFill>
                  <a:srgbClr val="002060"/>
                </a:solidFill>
              </a:rPr>
              <a:t>Peasants</a:t>
            </a:r>
          </a:p>
          <a:p>
            <a:endParaRPr lang="en-US"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p:txBody>
          <a:bodyPr/>
          <a:lstStyle/>
          <a:p>
            <a:pPr lvl="0"/>
            <a:r>
              <a:rPr lang="en" smtClean="0">
                <a:sym typeface="Source Sans Pro"/>
              </a:rPr>
              <a:t>French Society Divided</a:t>
            </a:r>
            <a:endParaRPr lang="en">
              <a:sym typeface="Source Sans Pro"/>
            </a:endParaRPr>
          </a:p>
        </p:txBody>
      </p:sp>
      <p:sp>
        <p:nvSpPr>
          <p:cNvPr id="75" name="Shape 75"/>
          <p:cNvSpPr txBox="1">
            <a:spLocks noGrp="1"/>
          </p:cNvSpPr>
          <p:nvPr>
            <p:ph sz="quarter" idx="1"/>
          </p:nvPr>
        </p:nvSpPr>
        <p:spPr>
          <a:xfrm>
            <a:off x="914400" y="1085850"/>
            <a:ext cx="5029200" cy="3429000"/>
          </a:xfrm>
        </p:spPr>
        <p:txBody>
          <a:bodyPr>
            <a:noAutofit/>
          </a:bodyPr>
          <a:lstStyle/>
          <a:p>
            <a:pPr lvl="1"/>
            <a:r>
              <a:rPr lang="en" sz="2800" dirty="0" smtClean="0"/>
              <a:t>Middle Class and Peasants – 3rd Estate</a:t>
            </a:r>
          </a:p>
          <a:p>
            <a:pPr lvl="2"/>
            <a:r>
              <a:rPr lang="en" sz="2400" dirty="0" smtClean="0"/>
              <a:t>At the top sat the bourgeoisie (boor zhwah ZEE), or middle class</a:t>
            </a:r>
          </a:p>
          <a:p>
            <a:pPr lvl="3"/>
            <a:r>
              <a:rPr lang="en" sz="2400" dirty="0" smtClean="0">
                <a:solidFill>
                  <a:srgbClr val="FF0000"/>
                </a:solidFill>
              </a:rPr>
              <a:t>The bourgeoisie included prosperous bankers, merchants, and manufacturers, as well as lawyers, doctors, journalists, and professors</a:t>
            </a:r>
            <a:endParaRPr lang="en" sz="2400" dirty="0">
              <a:solidFill>
                <a:srgbClr val="FF0000"/>
              </a:solidFill>
            </a:endParaRPr>
          </a:p>
        </p:txBody>
      </p:sp>
      <p:pic>
        <p:nvPicPr>
          <p:cNvPr id="76" name="Shape 76"/>
          <p:cNvPicPr preferRelativeResize="0"/>
          <p:nvPr/>
        </p:nvPicPr>
        <p:blipFill>
          <a:blip r:embed="rId3">
            <a:alphaModFix/>
          </a:blip>
          <a:stretch>
            <a:fillRect/>
          </a:stretch>
        </p:blipFill>
        <p:spPr>
          <a:xfrm>
            <a:off x="6022750" y="1170102"/>
            <a:ext cx="2848125" cy="38141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47750"/>
            <a:ext cx="8229600" cy="4339650"/>
          </a:xfrm>
          <a:prstGeom prst="rect">
            <a:avLst/>
          </a:prstGeom>
        </p:spPr>
        <p:txBody>
          <a:bodyPr wrap="square">
            <a:spAutoFit/>
          </a:bodyPr>
          <a:lstStyle/>
          <a:p>
            <a:pPr algn="ctr" eaLnBrk="1" hangingPunct="1">
              <a:lnSpc>
                <a:spcPct val="150000"/>
              </a:lnSpc>
              <a:defRPr/>
            </a:pPr>
            <a:r>
              <a:rPr lang="en-US" altLang="en-US" sz="2400" b="1" dirty="0">
                <a:solidFill>
                  <a:schemeClr val="bg1"/>
                </a:solidFill>
              </a:rPr>
              <a:t>There was great discontent in the Third Estate for many reasons</a:t>
            </a:r>
            <a:r>
              <a:rPr lang="en-US" altLang="en-US" sz="2400" b="1" dirty="0" smtClean="0">
                <a:solidFill>
                  <a:schemeClr val="bg1"/>
                </a:solidFill>
              </a:rPr>
              <a:t>:</a:t>
            </a:r>
          </a:p>
          <a:p>
            <a:pPr algn="ctr" eaLnBrk="1" hangingPunct="1">
              <a:lnSpc>
                <a:spcPct val="150000"/>
              </a:lnSpc>
              <a:defRPr/>
            </a:pPr>
            <a:endParaRPr lang="en-US" altLang="en-US" sz="2400" b="1" dirty="0">
              <a:solidFill>
                <a:schemeClr val="bg1"/>
              </a:solidFill>
            </a:endParaRPr>
          </a:p>
          <a:p>
            <a:pPr marL="342900" lvl="2" indent="-342900" eaLnBrk="1" hangingPunct="1">
              <a:lnSpc>
                <a:spcPct val="150000"/>
              </a:lnSpc>
              <a:buFont typeface="Wingdings" charset="2"/>
              <a:buChar char="v"/>
              <a:defRPr/>
            </a:pPr>
            <a:r>
              <a:rPr lang="en-US" altLang="en-US" sz="2400" dirty="0">
                <a:solidFill>
                  <a:schemeClr val="tx1"/>
                </a:solidFill>
              </a:rPr>
              <a:t>Resented other </a:t>
            </a:r>
            <a:r>
              <a:rPr lang="en-US" altLang="en-US" sz="2400" dirty="0">
                <a:solidFill>
                  <a:srgbClr val="0070C0"/>
                </a:solidFill>
              </a:rPr>
              <a:t>estates’ privileges</a:t>
            </a:r>
          </a:p>
          <a:p>
            <a:pPr marL="342900" lvl="2" indent="-342900" eaLnBrk="1" hangingPunct="1">
              <a:lnSpc>
                <a:spcPct val="150000"/>
              </a:lnSpc>
              <a:buFont typeface="Wingdings" charset="2"/>
              <a:buChar char="v"/>
              <a:defRPr/>
            </a:pPr>
            <a:r>
              <a:rPr lang="en-US" altLang="en-US" sz="2400" dirty="0">
                <a:solidFill>
                  <a:schemeClr val="tx1"/>
                </a:solidFill>
              </a:rPr>
              <a:t>Wealthy could </a:t>
            </a:r>
            <a:r>
              <a:rPr lang="en-US" altLang="en-US" sz="2400" dirty="0">
                <a:solidFill>
                  <a:srgbClr val="002060"/>
                </a:solidFill>
              </a:rPr>
              <a:t>buy their power &amp; titles</a:t>
            </a:r>
          </a:p>
          <a:p>
            <a:pPr marL="342900" lvl="2" indent="-342900" eaLnBrk="1" hangingPunct="1">
              <a:lnSpc>
                <a:spcPct val="150000"/>
              </a:lnSpc>
              <a:buFont typeface="Wingdings" charset="2"/>
              <a:buChar char="v"/>
              <a:defRPr/>
            </a:pPr>
            <a:r>
              <a:rPr lang="en-US" altLang="en-US" sz="2400" dirty="0">
                <a:solidFill>
                  <a:schemeClr val="tx1"/>
                </a:solidFill>
              </a:rPr>
              <a:t>Small increases in prices </a:t>
            </a:r>
            <a:r>
              <a:rPr lang="en-US" altLang="en-US" sz="2400" dirty="0">
                <a:solidFill>
                  <a:srgbClr val="00B050"/>
                </a:solidFill>
              </a:rPr>
              <a:t>brought starvation to many</a:t>
            </a:r>
          </a:p>
          <a:p>
            <a:pPr marL="342900" lvl="2" indent="-342900" eaLnBrk="1" hangingPunct="1">
              <a:lnSpc>
                <a:spcPct val="150000"/>
              </a:lnSpc>
              <a:buFont typeface="Wingdings" charset="2"/>
              <a:buChar char="v"/>
              <a:defRPr/>
            </a:pPr>
            <a:r>
              <a:rPr lang="en-US" altLang="en-US" sz="2400" b="1" dirty="0">
                <a:solidFill>
                  <a:schemeClr val="tx1"/>
                </a:solidFill>
              </a:rPr>
              <a:t>Paid </a:t>
            </a:r>
            <a:r>
              <a:rPr lang="en-US" altLang="en-US" sz="2400" b="1" dirty="0">
                <a:solidFill>
                  <a:srgbClr val="FFC000"/>
                </a:solidFill>
              </a:rPr>
              <a:t>all the taxes</a:t>
            </a:r>
          </a:p>
          <a:p>
            <a:pPr eaLnBrk="1" hangingPunct="1">
              <a:defRPr/>
            </a:pPr>
            <a:endParaRPr lang="en-US" altLang="en-US" sz="2400" dirty="0" smtClean="0">
              <a:solidFill>
                <a:schemeClr val="tx1"/>
              </a:solidFill>
            </a:endParaRPr>
          </a:p>
        </p:txBody>
      </p:sp>
    </p:spTree>
    <p:extLst>
      <p:ext uri="{BB962C8B-B14F-4D97-AF65-F5344CB8AC3E}">
        <p14:creationId xmlns:p14="http://schemas.microsoft.com/office/powerpoint/2010/main" val="17577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457200" y="209550"/>
            <a:ext cx="9601200" cy="4724400"/>
          </a:xfrm>
        </p:spPr>
        <p:txBody>
          <a:bodyPr>
            <a:normAutofit fontScale="92500"/>
          </a:bodyPr>
          <a:lstStyle/>
          <a:p>
            <a:pPr lvl="2">
              <a:lnSpc>
                <a:spcPct val="150000"/>
              </a:lnSpc>
              <a:defRPr/>
            </a:pPr>
            <a:r>
              <a:rPr lang="en-US" sz="2400" dirty="0"/>
              <a:t>While social inequalities were driving poor people toward revolt, </a:t>
            </a:r>
            <a:r>
              <a:rPr lang="en-US" sz="2400" b="1" dirty="0">
                <a:solidFill>
                  <a:srgbClr val="FF0000"/>
                </a:solidFill>
              </a:rPr>
              <a:t>new ideas from the Enlightenment</a:t>
            </a:r>
            <a:r>
              <a:rPr lang="en-US" sz="2400" dirty="0"/>
              <a:t> were also inspiring the French Revolution. Many educated members of the bourgeoisie knew about the writings of the great Enlightenment philosophers John Locke, Baron de Montesquieu, and Jean Jacques Rousseau</a:t>
            </a:r>
            <a:r>
              <a:rPr lang="en-US" sz="2400" dirty="0" smtClean="0"/>
              <a:t>. </a:t>
            </a:r>
          </a:p>
          <a:p>
            <a:pPr lvl="2">
              <a:lnSpc>
                <a:spcPct val="150000"/>
              </a:lnSpc>
              <a:defRPr/>
            </a:pPr>
            <a:r>
              <a:rPr lang="en-US" sz="2400" dirty="0" smtClean="0"/>
              <a:t>More </a:t>
            </a:r>
            <a:r>
              <a:rPr lang="en-US" sz="2400" dirty="0"/>
              <a:t>recently, they had learned that </a:t>
            </a:r>
            <a:r>
              <a:rPr lang="en-US" sz="2400" dirty="0">
                <a:solidFill>
                  <a:srgbClr val="FF9300"/>
                </a:solidFill>
              </a:rPr>
              <a:t>American colonists</a:t>
            </a:r>
            <a:r>
              <a:rPr lang="en-US" sz="2400" dirty="0"/>
              <a:t>, inspired by Enlightenment ideas, had </a:t>
            </a:r>
            <a:r>
              <a:rPr lang="en-US" sz="2400" dirty="0">
                <a:solidFill>
                  <a:srgbClr val="FF9300"/>
                </a:solidFill>
              </a:rPr>
              <a:t>successfully rebelled against Britain’s king</a:t>
            </a:r>
            <a:r>
              <a:rPr lang="en-US" sz="2400" dirty="0"/>
              <a:t>. </a:t>
            </a:r>
            <a:r>
              <a:rPr lang="en-US" sz="2400" b="1" dirty="0" smtClean="0">
                <a:solidFill>
                  <a:srgbClr val="FF0000"/>
                </a:solidFill>
              </a:rPr>
              <a:t>(American Revolution)</a:t>
            </a:r>
          </a:p>
          <a:p>
            <a:pPr lvl="2">
              <a:lnSpc>
                <a:spcPct val="150000"/>
              </a:lnSpc>
              <a:defRPr/>
            </a:pPr>
            <a:r>
              <a:rPr lang="en-US" sz="2400" dirty="0" smtClean="0"/>
              <a:t>Seeing </a:t>
            </a:r>
            <a:r>
              <a:rPr lang="en-US" sz="2400" dirty="0"/>
              <a:t>how these ideas were </a:t>
            </a:r>
            <a:r>
              <a:rPr lang="en-US" sz="2400" b="1" dirty="0">
                <a:solidFill>
                  <a:srgbClr val="FF0000"/>
                </a:solidFill>
              </a:rPr>
              <a:t>transforming government and society in other countries</a:t>
            </a:r>
            <a:r>
              <a:rPr lang="en-US" sz="2400" dirty="0"/>
              <a:t>, some of the bourgeoisie began to consider how these ideas might be used in France. </a:t>
            </a:r>
            <a:endParaRPr lang="en-US" altLang="en-US" sz="2400" dirty="0"/>
          </a:p>
        </p:txBody>
      </p:sp>
    </p:spTree>
    <p:extLst>
      <p:ext uri="{BB962C8B-B14F-4D97-AF65-F5344CB8AC3E}">
        <p14:creationId xmlns:p14="http://schemas.microsoft.com/office/powerpoint/2010/main" val="25618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p:txBody>
          <a:bodyPr/>
          <a:lstStyle/>
          <a:p>
            <a:pPr lvl="0"/>
            <a:r>
              <a:rPr lang="en" smtClean="0">
                <a:sym typeface="Source Sans Pro"/>
              </a:rPr>
              <a:t>Financial Troubles</a:t>
            </a:r>
            <a:endParaRPr lang="en">
              <a:sym typeface="Source Sans Pro"/>
            </a:endParaRPr>
          </a:p>
        </p:txBody>
      </p:sp>
      <p:sp>
        <p:nvSpPr>
          <p:cNvPr id="101" name="Shape 101"/>
          <p:cNvSpPr txBox="1">
            <a:spLocks noGrp="1"/>
          </p:cNvSpPr>
          <p:nvPr>
            <p:ph sz="quarter" idx="1"/>
          </p:nvPr>
        </p:nvSpPr>
        <p:spPr/>
        <p:txBody>
          <a:bodyPr>
            <a:normAutofit fontScale="92500" lnSpcReduction="10000"/>
          </a:bodyPr>
          <a:lstStyle/>
          <a:p>
            <a:pPr lvl="0"/>
            <a:r>
              <a:rPr lang="en" dirty="0" smtClean="0"/>
              <a:t>Main causes of France’s Financial Problems</a:t>
            </a:r>
          </a:p>
          <a:p>
            <a:pPr lvl="1"/>
            <a:r>
              <a:rPr lang="en" dirty="0" smtClean="0">
                <a:solidFill>
                  <a:srgbClr val="FF0000"/>
                </a:solidFill>
              </a:rPr>
              <a:t>1. </a:t>
            </a:r>
            <a:r>
              <a:rPr lang="en-US" dirty="0" smtClean="0">
                <a:solidFill>
                  <a:srgbClr val="FF0000"/>
                </a:solidFill>
              </a:rPr>
              <a:t>Massive Debt of the French Government</a:t>
            </a:r>
            <a:endParaRPr lang="en" dirty="0" smtClean="0">
              <a:solidFill>
                <a:srgbClr val="FF0000"/>
              </a:solidFill>
            </a:endParaRPr>
          </a:p>
          <a:p>
            <a:pPr lvl="3"/>
            <a:r>
              <a:rPr lang="en" dirty="0" smtClean="0"/>
              <a:t>Louis XIV had left France deeply in debt</a:t>
            </a:r>
          </a:p>
          <a:p>
            <a:pPr lvl="4"/>
            <a:r>
              <a:rPr lang="en" dirty="0" smtClean="0"/>
              <a:t>The Seven Years’ War and the American Revolution strained the treasury even further</a:t>
            </a:r>
          </a:p>
          <a:p>
            <a:pPr lvl="3"/>
            <a:r>
              <a:rPr lang="en" dirty="0" smtClean="0"/>
              <a:t>Costs generally had risen in the 1700s, and the lavish court soaked up millions</a:t>
            </a:r>
          </a:p>
          <a:p>
            <a:pPr lvl="4"/>
            <a:r>
              <a:rPr lang="en" dirty="0" smtClean="0"/>
              <a:t>To bridge the gap between income and expenses, the government borrowed more and more money</a:t>
            </a:r>
          </a:p>
          <a:p>
            <a:pPr lvl="5"/>
            <a:r>
              <a:rPr lang="en" dirty="0" smtClean="0"/>
              <a:t>By 1789, half of the government’s income from taxes went to paying the interest on this enormous debt</a:t>
            </a:r>
            <a:endParaRPr lang="en" dirty="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914400" y="-5546"/>
            <a:ext cx="7772400" cy="857250"/>
          </a:xfrm>
        </p:spPr>
        <p:txBody>
          <a:bodyPr/>
          <a:lstStyle/>
          <a:p>
            <a:pPr lvl="0"/>
            <a:r>
              <a:rPr lang="en" dirty="0" smtClean="0">
                <a:sym typeface="Source Sans Pro"/>
              </a:rPr>
              <a:t>Financial Troubles</a:t>
            </a:r>
            <a:endParaRPr lang="en" dirty="0">
              <a:sym typeface="Source Sans Pro"/>
            </a:endParaRPr>
          </a:p>
        </p:txBody>
      </p:sp>
      <p:sp>
        <p:nvSpPr>
          <p:cNvPr id="107" name="Shape 107"/>
          <p:cNvSpPr txBox="1">
            <a:spLocks noGrp="1"/>
          </p:cNvSpPr>
          <p:nvPr>
            <p:ph sz="quarter" idx="1"/>
          </p:nvPr>
        </p:nvSpPr>
        <p:spPr>
          <a:xfrm>
            <a:off x="914400" y="851704"/>
            <a:ext cx="7772400" cy="4158446"/>
          </a:xfrm>
        </p:spPr>
        <p:txBody>
          <a:bodyPr>
            <a:normAutofit/>
          </a:bodyPr>
          <a:lstStyle/>
          <a:p>
            <a:pPr lvl="1"/>
            <a:r>
              <a:rPr lang="en" sz="3200" dirty="0" smtClean="0">
                <a:solidFill>
                  <a:srgbClr val="FF0000"/>
                </a:solidFill>
              </a:rPr>
              <a:t>2. Soaring Food Prices</a:t>
            </a:r>
          </a:p>
          <a:p>
            <a:pPr lvl="2"/>
            <a:r>
              <a:rPr lang="en" sz="2800" dirty="0" smtClean="0"/>
              <a:t>Also, in the late 1780s, bad harvests sent food prices soaring and brought hunger to poorer peasants and city dwellers</a:t>
            </a:r>
          </a:p>
          <a:p>
            <a:pPr lvl="4"/>
            <a:r>
              <a:rPr lang="en" sz="2800" dirty="0" smtClean="0"/>
              <a:t>To solve the financial crisis, the government would have to increase taxes, reduce expenses, or both</a:t>
            </a:r>
          </a:p>
          <a:p>
            <a:pPr lvl="4"/>
            <a:r>
              <a:rPr lang="en" sz="2800" dirty="0" smtClean="0"/>
              <a:t>However, the nobles and clergy fiercely resisted any attempt to end their exemption from taxes</a:t>
            </a:r>
            <a:endParaRPr lang="en-US" sz="2800" dirty="0" smtClean="0"/>
          </a:p>
          <a:p>
            <a:pPr lvl="2"/>
            <a:endParaRPr lang="en-US" altLang="en-US" dirty="0">
              <a:solidFill>
                <a:srgbClr val="FF0000"/>
              </a:solidFill>
            </a:endParaRPr>
          </a:p>
          <a:p>
            <a:pPr lvl="1"/>
            <a:endParaRPr lang="en-US"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914400" y="-5546"/>
            <a:ext cx="7772400" cy="857250"/>
          </a:xfrm>
        </p:spPr>
        <p:txBody>
          <a:bodyPr/>
          <a:lstStyle/>
          <a:p>
            <a:pPr lvl="0"/>
            <a:r>
              <a:rPr lang="en" dirty="0" smtClean="0">
                <a:sym typeface="Source Sans Pro"/>
              </a:rPr>
              <a:t>Financial Troubles</a:t>
            </a:r>
            <a:endParaRPr lang="en" dirty="0">
              <a:sym typeface="Source Sans Pro"/>
            </a:endParaRPr>
          </a:p>
        </p:txBody>
      </p:sp>
      <p:sp>
        <p:nvSpPr>
          <p:cNvPr id="107" name="Shape 107"/>
          <p:cNvSpPr txBox="1">
            <a:spLocks noGrp="1"/>
          </p:cNvSpPr>
          <p:nvPr>
            <p:ph sz="quarter" idx="1"/>
          </p:nvPr>
        </p:nvSpPr>
        <p:spPr>
          <a:xfrm>
            <a:off x="914400" y="1047750"/>
            <a:ext cx="7772400" cy="3962400"/>
          </a:xfrm>
        </p:spPr>
        <p:txBody>
          <a:bodyPr>
            <a:normAutofit/>
          </a:bodyPr>
          <a:lstStyle/>
          <a:p>
            <a:pPr lvl="1"/>
            <a:r>
              <a:rPr lang="en-US" sz="3200" dirty="0" smtClean="0">
                <a:solidFill>
                  <a:srgbClr val="FF0000"/>
                </a:solidFill>
              </a:rPr>
              <a:t>3. King Louis XVI’s failure to propose reforms</a:t>
            </a:r>
          </a:p>
          <a:p>
            <a:pPr lvl="2"/>
            <a:r>
              <a:rPr lang="en-US" altLang="en-US" sz="2800" dirty="0" smtClean="0"/>
              <a:t>King </a:t>
            </a:r>
            <a:r>
              <a:rPr lang="en-US" altLang="en-US" sz="2800" dirty="0"/>
              <a:t>Louis XVI continued lavish spending &amp; refused to tax the 1</a:t>
            </a:r>
            <a:r>
              <a:rPr lang="en-US" altLang="en-US" sz="2800" baseline="30000" dirty="0"/>
              <a:t>st</a:t>
            </a:r>
            <a:r>
              <a:rPr lang="en-US" altLang="en-US" sz="2800" dirty="0"/>
              <a:t> &amp; 2</a:t>
            </a:r>
            <a:r>
              <a:rPr lang="en-US" altLang="en-US" sz="2800" baseline="30000" dirty="0"/>
              <a:t>nd</a:t>
            </a:r>
            <a:r>
              <a:rPr lang="en-US" altLang="en-US" sz="2800" dirty="0"/>
              <a:t> </a:t>
            </a:r>
            <a:r>
              <a:rPr lang="en-US" altLang="en-US" sz="2800" dirty="0" smtClean="0"/>
              <a:t>Estates</a:t>
            </a:r>
          </a:p>
          <a:p>
            <a:pPr lvl="2"/>
            <a:r>
              <a:rPr lang="en-US" sz="2800" dirty="0" smtClean="0">
                <a:solidFill>
                  <a:srgbClr val="0070C0"/>
                </a:solidFill>
              </a:rPr>
              <a:t>Deficit </a:t>
            </a:r>
            <a:r>
              <a:rPr lang="en-US" sz="2800" dirty="0">
                <a:solidFill>
                  <a:srgbClr val="0070C0"/>
                </a:solidFill>
              </a:rPr>
              <a:t>spending occurs whenever a government's </a:t>
            </a:r>
            <a:r>
              <a:rPr lang="en-US" sz="2800" dirty="0" smtClean="0">
                <a:solidFill>
                  <a:srgbClr val="0070C0"/>
                </a:solidFill>
              </a:rPr>
              <a:t>expenses </a:t>
            </a:r>
            <a:r>
              <a:rPr lang="en-US" sz="2800" dirty="0">
                <a:solidFill>
                  <a:srgbClr val="0070C0"/>
                </a:solidFill>
              </a:rPr>
              <a:t>exceed its </a:t>
            </a:r>
            <a:r>
              <a:rPr lang="en-US" sz="2800" dirty="0" smtClean="0">
                <a:solidFill>
                  <a:srgbClr val="0070C0"/>
                </a:solidFill>
              </a:rPr>
              <a:t>income</a:t>
            </a:r>
            <a:r>
              <a:rPr lang="en-US" sz="2800" dirty="0">
                <a:solidFill>
                  <a:srgbClr val="0070C0"/>
                </a:solidFill>
              </a:rPr>
              <a:t> over a fiscal </a:t>
            </a:r>
            <a:r>
              <a:rPr lang="en-US" sz="2800" dirty="0" smtClean="0">
                <a:solidFill>
                  <a:srgbClr val="0070C0"/>
                </a:solidFill>
              </a:rPr>
              <a:t>period (year).</a:t>
            </a:r>
          </a:p>
          <a:p>
            <a:pPr lvl="2"/>
            <a:r>
              <a:rPr lang="en-US" sz="2800" dirty="0" smtClean="0">
                <a:solidFill>
                  <a:srgbClr val="0070C0"/>
                </a:solidFill>
              </a:rPr>
              <a:t>Leads to the creation or enlargement of a governments debt </a:t>
            </a:r>
          </a:p>
          <a:p>
            <a:pPr lvl="2"/>
            <a:endParaRPr lang="en-US" altLang="en-US" dirty="0">
              <a:solidFill>
                <a:srgbClr val="FF0000"/>
              </a:solidFill>
            </a:endParaRPr>
          </a:p>
          <a:p>
            <a:pPr lvl="1"/>
            <a:endParaRPr lang="en-US" dirty="0"/>
          </a:p>
        </p:txBody>
      </p:sp>
    </p:spTree>
    <p:extLst>
      <p:ext uri="{BB962C8B-B14F-4D97-AF65-F5344CB8AC3E}">
        <p14:creationId xmlns:p14="http://schemas.microsoft.com/office/powerpoint/2010/main" val="1323395397"/>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8510</TotalTime>
  <Words>664</Words>
  <Application>Microsoft Macintosh PowerPoint</Application>
  <PresentationFormat>On-screen Show (16:9)</PresentationFormat>
  <Paragraphs>52</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Franklin Gothic Book</vt:lpstr>
      <vt:lpstr>Perpetua</vt:lpstr>
      <vt:lpstr>Source Sans Pro</vt:lpstr>
      <vt:lpstr>Wingdings</vt:lpstr>
      <vt:lpstr>Wingdings 2</vt:lpstr>
      <vt:lpstr>Arial</vt:lpstr>
      <vt:lpstr>Equity</vt:lpstr>
      <vt:lpstr>The French Revolution</vt:lpstr>
      <vt:lpstr>French Society Divided</vt:lpstr>
      <vt:lpstr>French Society Divided</vt:lpstr>
      <vt:lpstr>French Society Divided</vt:lpstr>
      <vt:lpstr>PowerPoint Presentation</vt:lpstr>
      <vt:lpstr>PowerPoint Presentation</vt:lpstr>
      <vt:lpstr>Financial Troubles</vt:lpstr>
      <vt:lpstr>Financial Troubles</vt:lpstr>
      <vt:lpstr>Financial Troubles</vt:lpstr>
      <vt:lpstr>Ready for the Revolution</vt:lpstr>
      <vt:lpstr>Letter to Louis </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 On the Eve of Revolution</dc:title>
  <dc:creator>Josh Bruck</dc:creator>
  <cp:lastModifiedBy>Ott, Mollie Beth</cp:lastModifiedBy>
  <cp:revision>36</cp:revision>
  <cp:lastPrinted>2016-09-07T19:51:49Z</cp:lastPrinted>
  <dcterms:modified xsi:type="dcterms:W3CDTF">2016-09-14T21:44:09Z</dcterms:modified>
</cp:coreProperties>
</file>